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B7A7-E350-45DF-A431-012259EE6AA6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C90-C3F0-46A7-9E44-E6F25428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B7A7-E350-45DF-A431-012259EE6AA6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C90-C3F0-46A7-9E44-E6F25428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3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B7A7-E350-45DF-A431-012259EE6AA6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C90-C3F0-46A7-9E44-E6F25428BCC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3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B7A7-E350-45DF-A431-012259EE6AA6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C90-C3F0-46A7-9E44-E6F25428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2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B7A7-E350-45DF-A431-012259EE6AA6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C90-C3F0-46A7-9E44-E6F25428BC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794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B7A7-E350-45DF-A431-012259EE6AA6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C90-C3F0-46A7-9E44-E6F25428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1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B7A7-E350-45DF-A431-012259EE6AA6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C90-C3F0-46A7-9E44-E6F25428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3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B7A7-E350-45DF-A431-012259EE6AA6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C90-C3F0-46A7-9E44-E6F25428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0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B7A7-E350-45DF-A431-012259EE6AA6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C90-C3F0-46A7-9E44-E6F25428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2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B7A7-E350-45DF-A431-012259EE6AA6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C90-C3F0-46A7-9E44-E6F25428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7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B7A7-E350-45DF-A431-012259EE6AA6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C90-C3F0-46A7-9E44-E6F25428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6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B7A7-E350-45DF-A431-012259EE6AA6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C90-C3F0-46A7-9E44-E6F25428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0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B7A7-E350-45DF-A431-012259EE6AA6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C90-C3F0-46A7-9E44-E6F25428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1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B7A7-E350-45DF-A431-012259EE6AA6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C90-C3F0-46A7-9E44-E6F25428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5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B7A7-E350-45DF-A431-012259EE6AA6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C90-C3F0-46A7-9E44-E6F25428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0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B7A7-E350-45DF-A431-012259EE6AA6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C90-C3F0-46A7-9E44-E6F25428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6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AB7A7-E350-45DF-A431-012259EE6AA6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A9EC90-C3F0-46A7-9E44-E6F25428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8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Discrete Random Variables: PMFs and Moments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Lemon Chapter 2</a:t>
            </a:r>
          </a:p>
          <a:p>
            <a:r>
              <a:rPr lang="en-US" dirty="0" smtClean="0"/>
              <a:t>Intro to Probability 2.1-2.5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300766"/>
            <a:ext cx="4184035" cy="522882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Random Variable:</a:t>
            </a:r>
          </a:p>
          <a:p>
            <a:pPr lvl="1"/>
            <a:r>
              <a:rPr lang="en-US" dirty="0"/>
              <a:t>Every outcome has a value (number) for its </a:t>
            </a:r>
            <a:r>
              <a:rPr lang="en-US" dirty="0" smtClean="0"/>
              <a:t>probability</a:t>
            </a:r>
          </a:p>
          <a:p>
            <a:pPr lvl="1"/>
            <a:r>
              <a:rPr lang="en-US" dirty="0" smtClean="0"/>
              <a:t>Can be discrete or continuous values</a:t>
            </a:r>
          </a:p>
          <a:p>
            <a:pPr lvl="1"/>
            <a:r>
              <a:rPr lang="en-US" dirty="0" smtClean="0"/>
              <a:t>More than one random variable may be assigned to the same sample space</a:t>
            </a:r>
          </a:p>
          <a:p>
            <a:pPr lvl="2"/>
            <a:r>
              <a:rPr lang="en-US" dirty="0" smtClean="0"/>
              <a:t>e.g. GPA and height of students</a:t>
            </a:r>
          </a:p>
          <a:p>
            <a:pPr lvl="2"/>
            <a:r>
              <a:rPr lang="en-US" dirty="0" smtClean="0"/>
              <a:t>5 tosses of a coin:  number of heads is random variable</a:t>
            </a:r>
          </a:p>
          <a:p>
            <a:pPr lvl="2"/>
            <a:r>
              <a:rPr lang="en-US" dirty="0" smtClean="0"/>
              <a:t>Two rolls of die:  sum of two rolls, number of sixes in two rolls, second roll raised to the fifth power</a:t>
            </a:r>
          </a:p>
          <a:p>
            <a:pPr lvl="2"/>
            <a:r>
              <a:rPr lang="en-US" dirty="0" smtClean="0"/>
              <a:t>Transmission of a message:  time to transmit, number of error symbols, delay to receive message</a:t>
            </a:r>
          </a:p>
          <a:p>
            <a:pPr lvl="1"/>
            <a:r>
              <a:rPr lang="en-US" dirty="0" smtClean="0"/>
              <a:t>Notation:  </a:t>
            </a:r>
          </a:p>
          <a:p>
            <a:pPr lvl="2"/>
            <a:r>
              <a:rPr lang="en-US" dirty="0" smtClean="0"/>
              <a:t>Random variable:  X</a:t>
            </a:r>
          </a:p>
          <a:p>
            <a:pPr lvl="2"/>
            <a:r>
              <a:rPr lang="en-US" dirty="0" smtClean="0"/>
              <a:t>Numerical value:  x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37" y="1300767"/>
            <a:ext cx="6325101" cy="4743824"/>
          </a:xfrm>
        </p:spPr>
      </p:pic>
    </p:spTree>
    <p:extLst>
      <p:ext uri="{BB962C8B-B14F-4D97-AF65-F5344CB8AC3E}">
        <p14:creationId xmlns:p14="http://schemas.microsoft.com/office/powerpoint/2010/main" val="25530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Mass Function (PMF)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“Probability law”, or “probability distribution” of X (the random variable)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Example:  two independent tosses of a fair coin, X is number of heads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This is the probability that X = </a:t>
                </a:r>
                <a:r>
                  <a:rPr lang="en-US" dirty="0" smtClean="0"/>
                  <a:t>x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92" t="-942" r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to Calculate PMF of random variable (for each possible value x)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Collect all possible outcomes that give rise to the event (X = x)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Add their probabilities to obtain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10129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Random Variables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75744" y="1354138"/>
            <a:ext cx="4185623" cy="576262"/>
          </a:xfrm>
        </p:spPr>
        <p:txBody>
          <a:bodyPr/>
          <a:lstStyle/>
          <a:p>
            <a:r>
              <a:rPr lang="en-US" dirty="0" smtClean="0"/>
              <a:t>Bernoulli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75745" y="1930400"/>
                <a:ext cx="4185623" cy="448327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Usually used with two outcomes</a:t>
                </a:r>
              </a:p>
              <a:p>
                <a:pPr lvl="1"/>
                <a:r>
                  <a:rPr lang="en-US" dirty="0" smtClean="0"/>
                  <a:t>Toss of a coin with probability of H is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and T is 1 – </a:t>
                </a:r>
                <a:r>
                  <a:rPr lang="en-US" i="1" dirty="0" smtClean="0"/>
                  <a:t>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h𝑒𝑎𝑑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𝑡𝑎𝑖𝑙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𝑃𝑀𝐹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Used to model generic situations:</a:t>
                </a:r>
              </a:p>
              <a:p>
                <a:pPr lvl="1"/>
                <a:r>
                  <a:rPr lang="en-US" dirty="0" smtClean="0"/>
                  <a:t>If a telephone is free or busy</a:t>
                </a:r>
              </a:p>
              <a:p>
                <a:pPr lvl="1"/>
                <a:r>
                  <a:rPr lang="en-US" dirty="0" smtClean="0"/>
                  <a:t>A person can be either healthy or sick with a certain disease</a:t>
                </a:r>
              </a:p>
              <a:p>
                <a:pPr lvl="1"/>
                <a:r>
                  <a:rPr lang="en-US" dirty="0" smtClean="0"/>
                  <a:t>Someone is either for or against a certain political candidate</a:t>
                </a:r>
                <a:endParaRPr lang="en-US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75745" y="1930400"/>
                <a:ext cx="4185623" cy="4483279"/>
              </a:xfrm>
              <a:blipFill rotWithShape="0">
                <a:blip r:embed="rId2"/>
                <a:stretch>
                  <a:fillRect l="-437" t="-952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088384" y="1354138"/>
            <a:ext cx="4185618" cy="576262"/>
          </a:xfrm>
        </p:spPr>
        <p:txBody>
          <a:bodyPr/>
          <a:lstStyle/>
          <a:p>
            <a:r>
              <a:rPr lang="en-US" dirty="0" smtClean="0"/>
              <a:t>Binomial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088384" y="1930401"/>
                <a:ext cx="5137441" cy="4483278"/>
              </a:xfrm>
            </p:spPr>
            <p:txBody>
              <a:bodyPr/>
              <a:lstStyle/>
              <a:p>
                <a:r>
                  <a:rPr lang="en-US" dirty="0" smtClean="0"/>
                  <a:t>A combination of multiple Bernoulli random variables</a:t>
                </a:r>
              </a:p>
              <a:p>
                <a:r>
                  <a:rPr lang="en-US" dirty="0" smtClean="0"/>
                  <a:t>A coin tossed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times, with same probability independent of prior tosses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1,…,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088384" y="1930401"/>
                <a:ext cx="5137441" cy="4483278"/>
              </a:xfrm>
              <a:blipFill rotWithShape="0">
                <a:blip r:embed="rId3"/>
                <a:stretch>
                  <a:fillRect l="-356" t="-952" r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92" y="3997860"/>
            <a:ext cx="3577823" cy="26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Random Variables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4" y="1181299"/>
            <a:ext cx="4185623" cy="576262"/>
          </a:xfrm>
        </p:spPr>
        <p:txBody>
          <a:bodyPr/>
          <a:lstStyle/>
          <a:p>
            <a:r>
              <a:rPr lang="en-US" dirty="0" smtClean="0"/>
              <a:t>Geometric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75745" y="1757561"/>
                <a:ext cx="4185623" cy="4283801"/>
              </a:xfrm>
            </p:spPr>
            <p:txBody>
              <a:bodyPr/>
              <a:lstStyle/>
              <a:p>
                <a:r>
                  <a:rPr lang="en-US" dirty="0" smtClean="0"/>
                  <a:t>The number X of tosses needed for a head to come up for the first time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 2,…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k signifies the total number of tosses, with k – 1 successive tails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75745" y="1757561"/>
                <a:ext cx="4185623" cy="4283801"/>
              </a:xfrm>
              <a:blipFill rotWithShape="0">
                <a:blip r:embed="rId2"/>
                <a:stretch>
                  <a:fillRect l="-437" t="-853" r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1181299"/>
            <a:ext cx="4185618" cy="576262"/>
          </a:xfrm>
        </p:spPr>
        <p:txBody>
          <a:bodyPr/>
          <a:lstStyle/>
          <a:p>
            <a:r>
              <a:rPr lang="en-US" dirty="0" smtClean="0"/>
              <a:t>Poisson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088384" y="1757561"/>
                <a:ext cx="4185617" cy="4283801"/>
              </a:xfrm>
            </p:spPr>
            <p:txBody>
              <a:bodyPr/>
              <a:lstStyle/>
              <a:p>
                <a:r>
                  <a:rPr lang="en-US" dirty="0" smtClean="0"/>
                  <a:t>Similar to a binomial variable, with very small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and very large </a:t>
                </a:r>
                <a:r>
                  <a:rPr lang="en-US" i="1" dirty="0" smtClean="0"/>
                  <a:t>n</a:t>
                </a:r>
                <a:endParaRPr lang="en-US" dirty="0" smtClean="0"/>
              </a:p>
              <a:p>
                <a:r>
                  <a:rPr lang="en-US" dirty="0" smtClean="0"/>
                  <a:t>Let X be number of typos in a book with total of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words</a:t>
                </a:r>
              </a:p>
              <a:p>
                <a:pPr lvl="1"/>
                <a:r>
                  <a:rPr lang="en-US" i="1" dirty="0" smtClean="0"/>
                  <a:t>p</a:t>
                </a:r>
                <a:r>
                  <a:rPr lang="en-US" dirty="0" smtClean="0"/>
                  <a:t> is the probability of any one word to be misspelled (very small)</a:t>
                </a:r>
              </a:p>
              <a:p>
                <a:r>
                  <a:rPr lang="en-US" dirty="0" smtClean="0"/>
                  <a:t>The number of cars involved in accidents in a city on a given day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1, 2,…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088384" y="1757561"/>
                <a:ext cx="4185617" cy="4283801"/>
              </a:xfrm>
              <a:blipFill rotWithShape="0">
                <a:blip r:embed="rId3"/>
                <a:stretch>
                  <a:fillRect l="-437" t="-853" r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0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Random Variables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664401" cy="3880773"/>
              </a:xfrm>
            </p:spPr>
            <p:txBody>
              <a:bodyPr/>
              <a:lstStyle/>
              <a:p>
                <a:r>
                  <a:rPr lang="en-US" dirty="0" smtClean="0"/>
                  <a:t>Transformations of given random variable, X, to give other random variables, Y</a:t>
                </a:r>
              </a:p>
              <a:p>
                <a:r>
                  <a:rPr lang="en-US" dirty="0" smtClean="0"/>
                  <a:t>e.g. X is today’s temperature in degrees Celsius</a:t>
                </a:r>
              </a:p>
              <a:p>
                <a:pPr lvl="1"/>
                <a:r>
                  <a:rPr lang="en-US" dirty="0" smtClean="0"/>
                  <a:t>Can find Y (temperature in Fahrenheit from transformation of X)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+32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In this example, g(x) is a linear function of X, but g(x) may also be a non-linear function</a:t>
                </a:r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664401" cy="3880773"/>
              </a:xfrm>
              <a:blipFill rotWithShape="0">
                <a:blip r:embed="rId2"/>
                <a:stretch>
                  <a:fillRect l="-126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8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4" y="609600"/>
            <a:ext cx="9375820" cy="1320800"/>
          </a:xfrm>
        </p:spPr>
        <p:txBody>
          <a:bodyPr/>
          <a:lstStyle/>
          <a:p>
            <a:r>
              <a:rPr lang="en-US" dirty="0" smtClean="0"/>
              <a:t>Moments: Expectation, Mean, and Variance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197735"/>
                <a:ext cx="8596668" cy="552503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First Moment:  Expectation (also called mean)</a:t>
                </a:r>
              </a:p>
              <a:p>
                <a:pPr lvl="1"/>
                <a:r>
                  <a:rPr lang="en-US" dirty="0" smtClean="0"/>
                  <a:t>Center of gravity of PMF</a:t>
                </a:r>
              </a:p>
              <a:p>
                <a:pPr lvl="1"/>
                <a:r>
                  <a:rPr lang="en-US" dirty="0" smtClean="0"/>
                  <a:t>Weighted average in large number of repetitions of the experiment</a:t>
                </a:r>
              </a:p>
              <a:p>
                <a:pPr lvl="1"/>
                <a:r>
                  <a:rPr lang="en-US" dirty="0" smtClean="0"/>
                  <a:t>A single representative number</a:t>
                </a:r>
              </a:p>
              <a:p>
                <a:pPr lvl="1"/>
                <a:r>
                  <a:rPr lang="en-US" dirty="0" smtClean="0"/>
                  <a:t>Expected value: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Second Moment:  Variance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A measure of the dispersion of X around its mean</a:t>
                </a:r>
              </a:p>
              <a:p>
                <a:pPr lvl="1"/>
                <a:r>
                  <a:rPr lang="en-US" dirty="0" smtClean="0"/>
                  <a:t>Another way of measuring this is standard deviation, square root of variance</a:t>
                </a:r>
              </a:p>
              <a:p>
                <a:r>
                  <a:rPr lang="en-US" dirty="0" smtClean="0"/>
                  <a:t>Example 2.8 (pg. 91)</a:t>
                </a:r>
              </a:p>
              <a:p>
                <a:r>
                  <a:rPr lang="en-US" dirty="0" smtClean="0"/>
                  <a:t>Also, </a:t>
                </a:r>
                <a:r>
                  <a:rPr lang="en-US" dirty="0" err="1" smtClean="0"/>
                  <a:t>skewness</a:t>
                </a:r>
                <a:r>
                  <a:rPr lang="en-US" dirty="0" smtClean="0"/>
                  <a:t>, kurtosis (dimensionless shape factors—third and fourth </a:t>
                </a:r>
                <a:r>
                  <a:rPr lang="en-US" smtClean="0"/>
                  <a:t>moment about the mean)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197735"/>
                <a:ext cx="8596668" cy="5525037"/>
              </a:xfrm>
              <a:blipFill rotWithShape="0">
                <a:blip r:embed="rId2"/>
                <a:stretch>
                  <a:fillRect l="-142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PMFs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Combination of multiple random variables associated with the same experiment</a:t>
            </a:r>
          </a:p>
          <a:p>
            <a:r>
              <a:rPr lang="en-US" dirty="0" smtClean="0"/>
              <a:t>Example 2.9 (pp. 93-95)</a:t>
            </a:r>
          </a:p>
          <a:p>
            <a:r>
              <a:rPr lang="en-US" dirty="0" smtClean="0"/>
              <a:t>This process can be extended to more than two random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</TotalTime>
  <Words>420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Trebuchet MS</vt:lpstr>
      <vt:lpstr>Wingdings 3</vt:lpstr>
      <vt:lpstr>Facet</vt:lpstr>
      <vt:lpstr>Discrete Random Variables: PMFs and Moments</vt:lpstr>
      <vt:lpstr>Basic Concepts</vt:lpstr>
      <vt:lpstr>Probability Mass Function (PMF)</vt:lpstr>
      <vt:lpstr>More About Random Variables</vt:lpstr>
      <vt:lpstr>More About Random Variables</vt:lpstr>
      <vt:lpstr>Functions of Random Variables</vt:lpstr>
      <vt:lpstr>Moments: Expectation, Mean, and Variance</vt:lpstr>
      <vt:lpstr>Joint PMFs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Richards</dc:creator>
  <cp:lastModifiedBy>Andrew Richards</cp:lastModifiedBy>
  <cp:revision>15</cp:revision>
  <dcterms:created xsi:type="dcterms:W3CDTF">2015-01-26T21:03:07Z</dcterms:created>
  <dcterms:modified xsi:type="dcterms:W3CDTF">2015-01-26T23:22:53Z</dcterms:modified>
</cp:coreProperties>
</file>