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8" r:id="rId3"/>
    <p:sldId id="319" r:id="rId4"/>
    <p:sldId id="259" r:id="rId5"/>
    <p:sldId id="260" r:id="rId6"/>
    <p:sldId id="272" r:id="rId7"/>
    <p:sldId id="328" r:id="rId8"/>
    <p:sldId id="265" r:id="rId9"/>
    <p:sldId id="266" r:id="rId10"/>
    <p:sldId id="344" r:id="rId11"/>
    <p:sldId id="268" r:id="rId12"/>
    <p:sldId id="355" r:id="rId13"/>
    <p:sldId id="356" r:id="rId14"/>
    <p:sldId id="269" r:id="rId15"/>
    <p:sldId id="351" r:id="rId16"/>
    <p:sldId id="352" r:id="rId17"/>
    <p:sldId id="298" r:id="rId18"/>
    <p:sldId id="299" r:id="rId19"/>
    <p:sldId id="349" r:id="rId20"/>
    <p:sldId id="350" r:id="rId21"/>
    <p:sldId id="270" r:id="rId22"/>
    <p:sldId id="271" r:id="rId23"/>
    <p:sldId id="326" r:id="rId24"/>
    <p:sldId id="353" r:id="rId25"/>
    <p:sldId id="354" r:id="rId26"/>
    <p:sldId id="346" r:id="rId27"/>
    <p:sldId id="303" r:id="rId28"/>
    <p:sldId id="273" r:id="rId29"/>
    <p:sldId id="304" r:id="rId30"/>
    <p:sldId id="302" r:id="rId31"/>
    <p:sldId id="305" r:id="rId32"/>
    <p:sldId id="306" r:id="rId33"/>
    <p:sldId id="330" r:id="rId34"/>
    <p:sldId id="334" r:id="rId35"/>
    <p:sldId id="331" r:id="rId36"/>
    <p:sldId id="332" r:id="rId37"/>
    <p:sldId id="329" r:id="rId38"/>
    <p:sldId id="333" r:id="rId39"/>
    <p:sldId id="335" r:id="rId40"/>
    <p:sldId id="343" r:id="rId41"/>
    <p:sldId id="300" r:id="rId42"/>
    <p:sldId id="274" r:id="rId43"/>
    <p:sldId id="301" r:id="rId44"/>
    <p:sldId id="275" r:id="rId45"/>
    <p:sldId id="276" r:id="rId46"/>
    <p:sldId id="321" r:id="rId47"/>
    <p:sldId id="277" r:id="rId48"/>
    <p:sldId id="278" r:id="rId49"/>
    <p:sldId id="284" r:id="rId50"/>
    <p:sldId id="279" r:id="rId51"/>
    <p:sldId id="280" r:id="rId52"/>
    <p:sldId id="281" r:id="rId53"/>
    <p:sldId id="282" r:id="rId54"/>
    <p:sldId id="283" r:id="rId55"/>
    <p:sldId id="285" r:id="rId56"/>
    <p:sldId id="308" r:id="rId57"/>
    <p:sldId id="314" r:id="rId58"/>
    <p:sldId id="315" r:id="rId59"/>
    <p:sldId id="316" r:id="rId60"/>
    <p:sldId id="317" r:id="rId61"/>
    <p:sldId id="336" r:id="rId62"/>
    <p:sldId id="294" r:id="rId63"/>
    <p:sldId id="295" r:id="rId64"/>
    <p:sldId id="287" r:id="rId65"/>
    <p:sldId id="296" r:id="rId66"/>
    <p:sldId id="337" r:id="rId67"/>
    <p:sldId id="347" r:id="rId68"/>
    <p:sldId id="322" r:id="rId69"/>
    <p:sldId id="286" r:id="rId70"/>
    <p:sldId id="348" r:id="rId71"/>
    <p:sldId id="318" r:id="rId72"/>
    <p:sldId id="338" r:id="rId73"/>
    <p:sldId id="292" r:id="rId74"/>
    <p:sldId id="293" r:id="rId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63" autoAdjust="0"/>
  </p:normalViewPr>
  <p:slideViewPr>
    <p:cSldViewPr>
      <p:cViewPr varScale="1">
        <p:scale>
          <a:sx n="117" d="100"/>
          <a:sy n="117" d="100"/>
        </p:scale>
        <p:origin x="148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CC9FFFB-3B9F-41DB-A79F-B0595D109356}" type="datetimeFigureOut">
              <a:rPr lang="en-US"/>
              <a:pPr>
                <a:defRPr/>
              </a:pPr>
              <a:t>10/28/21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2CC1480-16A5-45A4-93C8-D7ACAA5E56E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706FC53-0073-4925-AF96-E93A2F1CCC16}" type="slidenum">
              <a:rPr lang="en-US" smtClean="0"/>
              <a:pPr/>
              <a:t>12</a:t>
            </a:fld>
            <a:endParaRPr lang="en-US"/>
          </a:p>
        </p:txBody>
      </p:sp>
      <p:sp>
        <p:nvSpPr>
          <p:cNvPr id="75779" name="Rectangle 2"/>
          <p:cNvSpPr>
            <a:spLocks noGrp="1" noRot="1" noChangeAspect="1" noChangeArrowheads="1" noTextEdit="1"/>
          </p:cNvSpPr>
          <p:nvPr>
            <p:ph type="sldImg"/>
          </p:nvPr>
        </p:nvSpPr>
        <p:spPr>
          <a:xfrm>
            <a:off x="1144588" y="687388"/>
            <a:ext cx="4572000" cy="3429000"/>
          </a:xfrm>
          <a:ln/>
        </p:spPr>
      </p:sp>
      <p:sp>
        <p:nvSpPr>
          <p:cNvPr id="75780" name="Rectangle 3"/>
          <p:cNvSpPr>
            <a:spLocks noGrp="1" noChangeArrowheads="1"/>
          </p:cNvSpPr>
          <p:nvPr>
            <p:ph type="body" idx="1"/>
          </p:nvPr>
        </p:nvSpPr>
        <p:spPr>
          <a:xfrm>
            <a:off x="914400" y="4343400"/>
            <a:ext cx="5029200" cy="4113213"/>
          </a:xfrm>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378DC11-4272-4DA8-8C17-46BC7E4B9D58}" type="slidenum">
              <a:rPr lang="en-US" smtClean="0"/>
              <a:pPr/>
              <a:t>28</a:t>
            </a:fld>
            <a:endParaRPr lang="en-US"/>
          </a:p>
        </p:txBody>
      </p:sp>
      <p:sp>
        <p:nvSpPr>
          <p:cNvPr id="90115" name="Rectangle 2"/>
          <p:cNvSpPr>
            <a:spLocks noGrp="1" noRot="1" noChangeAspect="1" noChangeArrowheads="1" noTextEdit="1"/>
          </p:cNvSpPr>
          <p:nvPr>
            <p:ph type="sldImg"/>
          </p:nvPr>
        </p:nvSpPr>
        <p:spPr bwMode="auto">
          <a:xfrm>
            <a:off x="1155700" y="681038"/>
            <a:ext cx="4546600" cy="3409950"/>
          </a:xfrm>
          <a:noFill/>
          <a:ln>
            <a:solidFill>
              <a:srgbClr val="000000"/>
            </a:solidFill>
            <a:miter lim="800000"/>
            <a:headEnd/>
            <a:tailEnd/>
          </a:ln>
        </p:spPr>
      </p:sp>
      <p:sp>
        <p:nvSpPr>
          <p:cNvPr id="90116" name="Rectangle 3"/>
          <p:cNvSpPr>
            <a:spLocks noGrp="1" noChangeArrowheads="1"/>
          </p:cNvSpPr>
          <p:nvPr>
            <p:ph type="body" idx="1"/>
          </p:nvPr>
        </p:nvSpPr>
        <p:spPr bwMode="auto">
          <a:xfrm>
            <a:off x="914400" y="4318000"/>
            <a:ext cx="5029200" cy="4165600"/>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378DC11-4272-4DA8-8C17-46BC7E4B9D58}" type="slidenum">
              <a:rPr lang="en-US" smtClean="0"/>
              <a:pPr/>
              <a:t>40</a:t>
            </a:fld>
            <a:endParaRPr lang="en-US"/>
          </a:p>
        </p:txBody>
      </p:sp>
      <p:sp>
        <p:nvSpPr>
          <p:cNvPr id="90115" name="Rectangle 2"/>
          <p:cNvSpPr>
            <a:spLocks noGrp="1" noRot="1" noChangeAspect="1" noChangeArrowheads="1" noTextEdit="1"/>
          </p:cNvSpPr>
          <p:nvPr>
            <p:ph type="sldImg"/>
          </p:nvPr>
        </p:nvSpPr>
        <p:spPr bwMode="auto">
          <a:xfrm>
            <a:off x="1155700" y="681038"/>
            <a:ext cx="4546600" cy="3409950"/>
          </a:xfrm>
          <a:noFill/>
          <a:ln>
            <a:solidFill>
              <a:srgbClr val="000000"/>
            </a:solidFill>
            <a:miter lim="800000"/>
            <a:headEnd/>
            <a:tailEnd/>
          </a:ln>
        </p:spPr>
      </p:sp>
      <p:sp>
        <p:nvSpPr>
          <p:cNvPr id="90116" name="Rectangle 3"/>
          <p:cNvSpPr>
            <a:spLocks noGrp="1" noChangeArrowheads="1"/>
          </p:cNvSpPr>
          <p:nvPr>
            <p:ph type="body" idx="1"/>
          </p:nvPr>
        </p:nvSpPr>
        <p:spPr bwMode="auto">
          <a:xfrm>
            <a:off x="914400" y="4318000"/>
            <a:ext cx="5029200" cy="4165600"/>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51399FC-483D-4A64-B452-561D4795487C}" type="slidenum">
              <a:rPr lang="en-US" smtClean="0"/>
              <a:pPr/>
              <a:t>64</a:t>
            </a:fld>
            <a:endParaRPr lang="en-US"/>
          </a:p>
        </p:txBody>
      </p:sp>
      <p:sp>
        <p:nvSpPr>
          <p:cNvPr id="91139" name="Rectangle 2"/>
          <p:cNvSpPr>
            <a:spLocks noGrp="1" noRot="1" noChangeAspect="1" noChangeArrowheads="1" noTextEdit="1"/>
          </p:cNvSpPr>
          <p:nvPr>
            <p:ph type="sldImg"/>
          </p:nvPr>
        </p:nvSpPr>
        <p:spPr bwMode="auto">
          <a:xfrm>
            <a:off x="1144588" y="687388"/>
            <a:ext cx="4572000" cy="3429000"/>
          </a:xfrm>
          <a:noFill/>
          <a:ln>
            <a:solidFill>
              <a:srgbClr val="000000"/>
            </a:solidFill>
            <a:miter lim="800000"/>
            <a:headEnd/>
            <a:tailEnd/>
          </a:ln>
        </p:spPr>
      </p:sp>
      <p:sp>
        <p:nvSpPr>
          <p:cNvPr id="91140" name="Rectangle 3"/>
          <p:cNvSpPr>
            <a:spLocks noGrp="1" noChangeArrowheads="1"/>
          </p:cNvSpPr>
          <p:nvPr>
            <p:ph type="body" idx="1"/>
          </p:nvPr>
        </p:nvSpPr>
        <p:spPr bwMode="auto">
          <a:xfrm>
            <a:off x="914400" y="4343400"/>
            <a:ext cx="5029200" cy="4113213"/>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27798AF-9A67-4BEB-9FB2-27C83F34004F}" type="slidenum">
              <a:rPr lang="en-US" smtClean="0"/>
              <a:pPr/>
              <a:t>14</a:t>
            </a:fld>
            <a:endParaRPr lang="en-US"/>
          </a:p>
        </p:txBody>
      </p:sp>
      <p:sp>
        <p:nvSpPr>
          <p:cNvPr id="84995" name="Rectangle 2"/>
          <p:cNvSpPr>
            <a:spLocks noGrp="1" noRot="1" noChangeAspect="1" noChangeArrowheads="1" noTextEdit="1"/>
          </p:cNvSpPr>
          <p:nvPr>
            <p:ph type="sldImg"/>
          </p:nvPr>
        </p:nvSpPr>
        <p:spPr bwMode="auto">
          <a:xfrm>
            <a:off x="1144588" y="687388"/>
            <a:ext cx="4572000" cy="3429000"/>
          </a:xfrm>
          <a:noFill/>
          <a:ln>
            <a:solidFill>
              <a:srgbClr val="000000"/>
            </a:solidFill>
            <a:miter lim="800000"/>
            <a:headEnd/>
            <a:tailEnd/>
          </a:ln>
        </p:spPr>
      </p:sp>
      <p:sp>
        <p:nvSpPr>
          <p:cNvPr id="84996" name="Rectangle 3"/>
          <p:cNvSpPr>
            <a:spLocks noGrp="1" noChangeArrowheads="1"/>
          </p:cNvSpPr>
          <p:nvPr>
            <p:ph type="body" idx="1"/>
          </p:nvPr>
        </p:nvSpPr>
        <p:spPr bwMode="auto">
          <a:xfrm>
            <a:off x="914400" y="4343400"/>
            <a:ext cx="5029200" cy="4113213"/>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42031135-E570-4595-B3C2-F8B4E38841F1}" type="slidenum">
              <a:rPr lang="en-US" smtClean="0"/>
              <a:pPr/>
              <a:t>15</a:t>
            </a:fld>
            <a:endParaRPr lang="en-US"/>
          </a:p>
        </p:txBody>
      </p:sp>
      <p:sp>
        <p:nvSpPr>
          <p:cNvPr id="88067" name="Rectangle 2"/>
          <p:cNvSpPr>
            <a:spLocks noGrp="1" noRot="1" noChangeAspect="1" noChangeArrowheads="1" noTextEdit="1"/>
          </p:cNvSpPr>
          <p:nvPr>
            <p:ph type="sldImg"/>
          </p:nvPr>
        </p:nvSpPr>
        <p:spPr>
          <a:xfrm>
            <a:off x="1144588" y="687388"/>
            <a:ext cx="4572000" cy="3429000"/>
          </a:xfrm>
          <a:ln/>
        </p:spPr>
      </p:sp>
      <p:sp>
        <p:nvSpPr>
          <p:cNvPr id="88068" name="Rectangle 3"/>
          <p:cNvSpPr>
            <a:spLocks noGrp="1" noChangeArrowheads="1"/>
          </p:cNvSpPr>
          <p:nvPr>
            <p:ph type="body" idx="1"/>
          </p:nvPr>
        </p:nvSpPr>
        <p:spPr>
          <a:xfrm>
            <a:off x="914400" y="4343400"/>
            <a:ext cx="5029200" cy="4113213"/>
          </a:xfrm>
          <a:noFill/>
          <a:ln/>
        </p:spPr>
        <p:txBody>
          <a:bodyPr/>
          <a:lstStyle/>
          <a:p>
            <a:pPr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43DC180E-8AB3-4BC2-ABA1-21E818CB3A32}" type="slidenum">
              <a:rPr lang="en-US" smtClean="0"/>
              <a:pPr/>
              <a:t>16</a:t>
            </a:fld>
            <a:endParaRPr lang="en-US"/>
          </a:p>
        </p:txBody>
      </p:sp>
      <p:sp>
        <p:nvSpPr>
          <p:cNvPr id="89091" name="Rectangle 2"/>
          <p:cNvSpPr>
            <a:spLocks noGrp="1" noRot="1" noChangeAspect="1" noChangeArrowheads="1" noTextEdit="1"/>
          </p:cNvSpPr>
          <p:nvPr>
            <p:ph type="sldImg"/>
          </p:nvPr>
        </p:nvSpPr>
        <p:spPr>
          <a:xfrm>
            <a:off x="1144588" y="687388"/>
            <a:ext cx="4572000" cy="3429000"/>
          </a:xfrm>
          <a:ln/>
        </p:spPr>
      </p:sp>
      <p:sp>
        <p:nvSpPr>
          <p:cNvPr id="89092" name="Rectangle 3"/>
          <p:cNvSpPr>
            <a:spLocks noGrp="1" noChangeArrowheads="1"/>
          </p:cNvSpPr>
          <p:nvPr>
            <p:ph type="body" idx="1"/>
          </p:nvPr>
        </p:nvSpPr>
        <p:spPr>
          <a:xfrm>
            <a:off x="914400" y="4343400"/>
            <a:ext cx="5029200" cy="4113213"/>
          </a:xfrm>
          <a:noFill/>
          <a:ln/>
        </p:spPr>
        <p:txBody>
          <a:bodyPr/>
          <a:lstStyle/>
          <a:p>
            <a:pPr eaLnBrk="1" hangingPunct="1"/>
            <a:r>
              <a:rPr lang="en-US"/>
              <a:t>Oak Ridge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40A5A41A-DFB8-4F9A-AAC6-34DEE13686E4}" type="slidenum">
              <a:rPr lang="en-US" smtClean="0"/>
              <a:pPr/>
              <a:t>17</a:t>
            </a:fld>
            <a:endParaRPr lang="en-US"/>
          </a:p>
        </p:txBody>
      </p:sp>
      <p:sp>
        <p:nvSpPr>
          <p:cNvPr id="86019" name="Rectangle 2"/>
          <p:cNvSpPr>
            <a:spLocks noGrp="1" noRot="1" noChangeAspect="1" noChangeArrowheads="1" noTextEdit="1"/>
          </p:cNvSpPr>
          <p:nvPr>
            <p:ph type="sldImg"/>
          </p:nvPr>
        </p:nvSpPr>
        <p:spPr bwMode="auto">
          <a:xfrm>
            <a:off x="1144588" y="687388"/>
            <a:ext cx="4572000" cy="3429000"/>
          </a:xfrm>
          <a:noFill/>
          <a:ln>
            <a:solidFill>
              <a:srgbClr val="000000"/>
            </a:solidFill>
            <a:miter lim="800000"/>
            <a:headEnd/>
            <a:tailEnd/>
          </a:ln>
        </p:spPr>
      </p:sp>
      <p:sp>
        <p:nvSpPr>
          <p:cNvPr id="86020" name="Rectangle 3"/>
          <p:cNvSpPr>
            <a:spLocks noGrp="1" noChangeArrowheads="1"/>
          </p:cNvSpPr>
          <p:nvPr>
            <p:ph type="body" idx="1"/>
          </p:nvPr>
        </p:nvSpPr>
        <p:spPr bwMode="auto">
          <a:xfrm>
            <a:off x="914400" y="4343400"/>
            <a:ext cx="5029200" cy="4113213"/>
          </a:xfrm>
          <a:noFill/>
        </p:spPr>
        <p:txBody>
          <a:bodyPr wrap="square" numCol="1" anchor="t" anchorCtr="0" compatLnSpc="1">
            <a:prstTxWarp prst="textNoShape">
              <a:avLst/>
            </a:prstTxWarp>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A608776-D5B8-4479-91D4-C8BC9B1BB669}" type="slidenum">
              <a:rPr lang="en-US" smtClean="0"/>
              <a:pPr/>
              <a:t>18</a:t>
            </a:fld>
            <a:endParaRPr lang="en-US"/>
          </a:p>
        </p:txBody>
      </p:sp>
      <p:sp>
        <p:nvSpPr>
          <p:cNvPr id="87043" name="Rectangle 2"/>
          <p:cNvSpPr>
            <a:spLocks noGrp="1" noRot="1" noChangeAspect="1" noChangeArrowheads="1" noTextEdit="1"/>
          </p:cNvSpPr>
          <p:nvPr>
            <p:ph type="sldImg"/>
          </p:nvPr>
        </p:nvSpPr>
        <p:spPr bwMode="auto">
          <a:xfrm>
            <a:off x="1096963" y="676275"/>
            <a:ext cx="4605337" cy="3454400"/>
          </a:xfrm>
          <a:noFill/>
          <a:ln>
            <a:solidFill>
              <a:srgbClr val="000000"/>
            </a:solidFill>
            <a:miter lim="800000"/>
            <a:headEnd/>
            <a:tailEnd/>
          </a:ln>
        </p:spPr>
      </p:sp>
      <p:sp>
        <p:nvSpPr>
          <p:cNvPr id="87044" name="Rectangle 3"/>
          <p:cNvSpPr>
            <a:spLocks noGrp="1" noChangeArrowheads="1"/>
          </p:cNvSpPr>
          <p:nvPr>
            <p:ph type="body" idx="1"/>
          </p:nvPr>
        </p:nvSpPr>
        <p:spPr bwMode="auto">
          <a:xfrm>
            <a:off x="896938" y="4356100"/>
            <a:ext cx="5083175" cy="4127500"/>
          </a:xfrm>
          <a:noFill/>
        </p:spPr>
        <p:txBody>
          <a:bodyPr wrap="square" lIns="89906" tIns="44953" rIns="89906" bIns="44953" numCol="1" anchor="t" anchorCtr="0" compatLnSpc="1">
            <a:prstTxWarp prst="textNoShape">
              <a:avLst/>
            </a:prstTxWarp>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DC1CD36F-49AF-4AEA-8873-1B4D56530036}" type="slidenum">
              <a:rPr lang="en-US" smtClean="0"/>
              <a:pPr/>
              <a:t>20</a:t>
            </a:fld>
            <a:endParaRPr lang="en-US"/>
          </a:p>
        </p:txBody>
      </p:sp>
      <p:sp>
        <p:nvSpPr>
          <p:cNvPr id="94211" name="Rectangle 2"/>
          <p:cNvSpPr>
            <a:spLocks noGrp="1" noRot="1" noChangeAspect="1" noChangeArrowheads="1" noTextEdit="1"/>
          </p:cNvSpPr>
          <p:nvPr>
            <p:ph type="sldImg"/>
          </p:nvPr>
        </p:nvSpPr>
        <p:spPr>
          <a:xfrm>
            <a:off x="1144588" y="687388"/>
            <a:ext cx="4572000" cy="3429000"/>
          </a:xfrm>
          <a:ln/>
        </p:spPr>
      </p:sp>
      <p:sp>
        <p:nvSpPr>
          <p:cNvPr id="94212" name="Rectangle 3"/>
          <p:cNvSpPr>
            <a:spLocks noGrp="1" noChangeArrowheads="1"/>
          </p:cNvSpPr>
          <p:nvPr>
            <p:ph type="body" idx="1"/>
          </p:nvPr>
        </p:nvSpPr>
        <p:spPr>
          <a:xfrm>
            <a:off x="914400" y="4343400"/>
            <a:ext cx="5029200" cy="4113213"/>
          </a:xfrm>
          <a:noFill/>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EB66C8D-EC58-4832-B763-67B6E4A21121}" type="slidenum">
              <a:rPr lang="en-US" smtClean="0"/>
              <a:pPr/>
              <a:t>21</a:t>
            </a:fld>
            <a:endParaRPr lang="en-US"/>
          </a:p>
        </p:txBody>
      </p:sp>
      <p:sp>
        <p:nvSpPr>
          <p:cNvPr id="88067" name="Rectangle 2"/>
          <p:cNvSpPr>
            <a:spLocks noGrp="1" noRot="1" noChangeAspect="1" noChangeArrowheads="1" noTextEdit="1"/>
          </p:cNvSpPr>
          <p:nvPr>
            <p:ph type="sldImg"/>
          </p:nvPr>
        </p:nvSpPr>
        <p:spPr bwMode="auto">
          <a:xfrm>
            <a:off x="1144588" y="687388"/>
            <a:ext cx="4572000" cy="3429000"/>
          </a:xfrm>
          <a:noFill/>
          <a:ln>
            <a:solidFill>
              <a:srgbClr val="000000"/>
            </a:solidFill>
            <a:miter lim="800000"/>
            <a:headEnd/>
            <a:tailEnd/>
          </a:ln>
        </p:spPr>
      </p:sp>
      <p:sp>
        <p:nvSpPr>
          <p:cNvPr id="88068" name="Rectangle 3"/>
          <p:cNvSpPr>
            <a:spLocks noGrp="1" noChangeArrowheads="1"/>
          </p:cNvSpPr>
          <p:nvPr>
            <p:ph type="body" idx="1"/>
          </p:nvPr>
        </p:nvSpPr>
        <p:spPr bwMode="auto">
          <a:xfrm>
            <a:off x="914400" y="4343400"/>
            <a:ext cx="5029200" cy="4113213"/>
          </a:xfrm>
          <a:noFill/>
        </p:spPr>
        <p:txBody>
          <a:bodyPr wrap="square" numCol="1" anchor="t"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4CE598E-4817-434F-BC49-3C6CEF33EE85}" type="slidenum">
              <a:rPr lang="en-US" smtClean="0"/>
              <a:pPr/>
              <a:t>22</a:t>
            </a:fld>
            <a:endParaRPr lang="en-US"/>
          </a:p>
        </p:txBody>
      </p:sp>
      <p:sp>
        <p:nvSpPr>
          <p:cNvPr id="89091" name="Rectangle 2"/>
          <p:cNvSpPr>
            <a:spLocks noGrp="1" noRot="1" noChangeAspect="1" noChangeArrowheads="1" noTextEdit="1"/>
          </p:cNvSpPr>
          <p:nvPr>
            <p:ph type="sldImg"/>
          </p:nvPr>
        </p:nvSpPr>
        <p:spPr bwMode="auto">
          <a:xfrm>
            <a:off x="1133475" y="674688"/>
            <a:ext cx="4579938" cy="3435350"/>
          </a:xfrm>
          <a:noFill/>
          <a:ln>
            <a:solidFill>
              <a:srgbClr val="000000"/>
            </a:solidFill>
            <a:miter lim="800000"/>
            <a:headEnd/>
            <a:tailEnd/>
          </a:ln>
        </p:spPr>
      </p:sp>
      <p:sp>
        <p:nvSpPr>
          <p:cNvPr id="89092" name="Rectangle 3"/>
          <p:cNvSpPr>
            <a:spLocks noGrp="1" noChangeArrowheads="1"/>
          </p:cNvSpPr>
          <p:nvPr>
            <p:ph type="body" idx="1"/>
          </p:nvPr>
        </p:nvSpPr>
        <p:spPr bwMode="auto">
          <a:xfrm>
            <a:off x="912813" y="4335463"/>
            <a:ext cx="5021262" cy="4111625"/>
          </a:xfrm>
          <a:noFill/>
        </p:spPr>
        <p:txBody>
          <a:bodyPr wrap="square" numCol="1" anchor="t" anchorCtr="0" compatLnSpc="1">
            <a:prstTxWarp prst="textNoShape">
              <a:avLst/>
            </a:prstTxWarp>
          </a:bodyPr>
          <a:lstStyle/>
          <a:p>
            <a:pPr eaLnBrk="1" hangingPunct="1">
              <a:spcBef>
                <a:spcPct val="0"/>
              </a:spcBef>
            </a:pPr>
            <a:r>
              <a:rPr lang="en-US">
                <a:latin typeface="Century Schoolbook" pitchFamily="18" charset="0"/>
                <a:cs typeface="Times New Roman" pitchFamily="18" charset="0"/>
              </a:rPr>
              <a:t>The pellets are sealed in metal fuel rods, 12 feet long and half an inch in diameter. Fuel rods are made of zirconium, which resists heat, radiation and corrosion. The rods are bundled together into fuel assemblies, which are placed inside the reactor.</a:t>
            </a:r>
            <a:r>
              <a:rPr lang="en-US"/>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F201D1A-1B3A-4AB3-80EC-70558B415967}" type="datetimeFigureOut">
              <a:rPr lang="en-US"/>
              <a:pPr>
                <a:defRPr/>
              </a:pPr>
              <a:t>10/28/21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50150F-F50C-4653-91D0-C4CE6B76F2C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25B2D5F-5E0E-4D88-BFEE-4035C4F3E4D9}" type="datetimeFigureOut">
              <a:rPr lang="en-US"/>
              <a:pPr>
                <a:defRPr/>
              </a:pPr>
              <a:t>10/28/21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118B86-397E-44C1-81F5-660B5C68DDC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36B5DC8-9E01-4E34-9C56-D79DFA47812B}" type="datetimeFigureOut">
              <a:rPr lang="en-US"/>
              <a:pPr>
                <a:defRPr/>
              </a:pPr>
              <a:t>10/28/21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9240F8-B866-40DC-B509-962455E3A37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76A04644-91D3-4ECE-8E9B-13A9AEA3397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AC75280-A1EA-4192-AAC4-BCCEB5A57A28}" type="datetimeFigureOut">
              <a:rPr lang="en-US"/>
              <a:pPr>
                <a:defRPr/>
              </a:pPr>
              <a:t>10/28/21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D18904-7E86-4158-97AE-6D986961078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117E174-C53B-40A4-BAFD-843DC78236BB}" type="datetimeFigureOut">
              <a:rPr lang="en-US"/>
              <a:pPr>
                <a:defRPr/>
              </a:pPr>
              <a:t>10/28/21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2500F5-72C3-44FE-A9E3-304CC2C8B88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FB95045-DBE1-45F3-BAF4-4351E12B88AC}" type="datetimeFigureOut">
              <a:rPr lang="en-US"/>
              <a:pPr>
                <a:defRPr/>
              </a:pPr>
              <a:t>10/28/21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D9C386-1FE3-4D47-9132-C88FE21E26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D4EFAEF-F4EA-46F8-81EF-13E8CB1660A5}" type="datetimeFigureOut">
              <a:rPr lang="en-US"/>
              <a:pPr>
                <a:defRPr/>
              </a:pPr>
              <a:t>10/28/21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F57FB4B-89B1-4296-855C-3367978C3D4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6F5B67A-1F52-46CC-B5A6-715C555A5F43}" type="datetimeFigureOut">
              <a:rPr lang="en-US"/>
              <a:pPr>
                <a:defRPr/>
              </a:pPr>
              <a:t>10/28/21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7A3C617-C7FA-49B0-816A-4BF63449575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134712-32D6-4771-A11B-7B4F55A0D6C6}" type="datetimeFigureOut">
              <a:rPr lang="en-US"/>
              <a:pPr>
                <a:defRPr/>
              </a:pPr>
              <a:t>10/28/21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6C04AA4-AF67-4080-8C83-AA772EEF836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267280C-DF15-4364-B935-A6B7D9AE2160}" type="datetimeFigureOut">
              <a:rPr lang="en-US"/>
              <a:pPr>
                <a:defRPr/>
              </a:pPr>
              <a:t>10/28/21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E5A117-A990-4DB5-BF59-0B21B5BBF12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CD47AA4-56CA-4A7D-B8E1-03A9F00A122F}" type="datetimeFigureOut">
              <a:rPr lang="en-US"/>
              <a:pPr>
                <a:defRPr/>
              </a:pPr>
              <a:t>10/28/21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DE101C1-5E0F-4D7C-8332-909D5CBD19B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526E18D-FEA3-4FED-B80E-393CE835C29E}" type="datetimeFigureOut">
              <a:rPr lang="en-US"/>
              <a:pPr>
                <a:defRPr/>
              </a:pPr>
              <a:t>10/28/21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2CFFA40-3860-4F8D-93E3-1B0A845A2A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9.png"/><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2133600"/>
            <a:ext cx="7772400" cy="1470025"/>
          </a:xfrm>
        </p:spPr>
        <p:txBody>
          <a:bodyPr rtlCol="0">
            <a:normAutofit fontScale="90000"/>
          </a:bodyPr>
          <a:lstStyle/>
          <a:p>
            <a:pPr eaLnBrk="1" fontAlgn="auto" hangingPunct="1">
              <a:spcAft>
                <a:spcPts val="0"/>
              </a:spcAft>
              <a:defRPr/>
            </a:pPr>
            <a:r>
              <a:rPr lang="en-US" dirty="0"/>
              <a:t>Nuclear Power:</a:t>
            </a:r>
            <a:br>
              <a:rPr lang="en-US" dirty="0"/>
            </a:br>
            <a:r>
              <a:rPr lang="en-US" dirty="0"/>
              <a:t>Status, Issues and Prospects</a:t>
            </a:r>
            <a:br>
              <a:rPr lang="en-US" dirty="0"/>
            </a:br>
            <a:br>
              <a:rPr lang="en-US" dirty="0"/>
            </a:br>
            <a:br>
              <a:rPr lang="en-US" dirty="0"/>
            </a:br>
            <a:r>
              <a:rPr lang="en-US" dirty="0"/>
              <a:t>James F. Jackson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Vogtle Plant:  AP 1000 (2021)</a:t>
            </a:r>
          </a:p>
        </p:txBody>
      </p:sp>
      <p:pic>
        <p:nvPicPr>
          <p:cNvPr id="7" name="Content Placeholder 6" descr="Vogtle construction 2021.jpg"/>
          <p:cNvPicPr>
            <a:picLocks noGrp="1" noChangeAspect="1"/>
          </p:cNvPicPr>
          <p:nvPr>
            <p:ph idx="1"/>
          </p:nvPr>
        </p:nvPicPr>
        <p:blipFill>
          <a:blip r:embed="rId2" cstate="print"/>
          <a:stretch>
            <a:fillRect/>
          </a:stretch>
        </p:blipFill>
        <p:spPr>
          <a:xfrm>
            <a:off x="970270" y="1512431"/>
            <a:ext cx="7030730" cy="4678631"/>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487362"/>
          </a:xfrm>
        </p:spPr>
        <p:txBody>
          <a:bodyPr/>
          <a:lstStyle/>
          <a:p>
            <a:pPr eaLnBrk="1" hangingPunct="1"/>
            <a:r>
              <a:rPr lang="en-US" sz="3600"/>
              <a:t>Current U.S. Fuel Cycle</a:t>
            </a:r>
          </a:p>
        </p:txBody>
      </p:sp>
      <p:pic>
        <p:nvPicPr>
          <p:cNvPr id="17411" name="Picture 3" descr="Fuel Cycle - Current"/>
          <p:cNvPicPr>
            <a:picLocks noGrp="1" noChangeAspect="1" noChangeArrowheads="1"/>
          </p:cNvPicPr>
          <p:nvPr>
            <p:ph idx="1"/>
          </p:nvPr>
        </p:nvPicPr>
        <p:blipFill>
          <a:blip r:embed="rId2" cstate="print"/>
          <a:srcRect/>
          <a:stretch>
            <a:fillRect/>
          </a:stretch>
        </p:blipFill>
        <p:spPr>
          <a:xfrm>
            <a:off x="381000" y="1219200"/>
            <a:ext cx="8305800" cy="5200650"/>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371600" y="1752600"/>
          <a:ext cx="6781800" cy="4518025"/>
        </p:xfrm>
        <a:graphic>
          <a:graphicData uri="http://schemas.openxmlformats.org/presentationml/2006/ole">
            <mc:AlternateContent xmlns:mc="http://schemas.openxmlformats.org/markup-compatibility/2006">
              <mc:Choice xmlns:v="urn:schemas-microsoft-com:vml" Requires="v">
                <p:oleObj spid="_x0000_s20483" name="Drawing" r:id="rId4" imgW="9144670" imgH="6088795" progId="WPDraw30.Drawing">
                  <p:embed/>
                </p:oleObj>
              </mc:Choice>
              <mc:Fallback>
                <p:oleObj name="Drawing" r:id="rId4" imgW="9144670" imgH="6088795" progId="WPDraw30.Drawing">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752600"/>
                        <a:ext cx="67818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39" name="Text Box 3"/>
          <p:cNvSpPr txBox="1">
            <a:spLocks noChangeArrowheads="1"/>
          </p:cNvSpPr>
          <p:nvPr/>
        </p:nvSpPr>
        <p:spPr bwMode="auto">
          <a:xfrm>
            <a:off x="1066800" y="0"/>
            <a:ext cx="7705725" cy="1187450"/>
          </a:xfrm>
          <a:prstGeom prst="rect">
            <a:avLst/>
          </a:prstGeom>
          <a:noFill/>
          <a:ln w="9525">
            <a:noFill/>
            <a:miter lim="800000"/>
            <a:headEnd/>
            <a:tailEnd/>
          </a:ln>
          <a:effectLst/>
        </p:spPr>
        <p:txBody>
          <a:bodyPr>
            <a:spAutoFit/>
          </a:bodyPr>
          <a:lstStyle/>
          <a:p>
            <a:pPr algn="ctr" eaLnBrk="0" hangingPunct="0">
              <a:defRPr/>
            </a:pPr>
            <a:endParaRPr lang="en-US" sz="2400" b="1">
              <a:solidFill>
                <a:srgbClr val="FFFF00"/>
              </a:solidFill>
              <a:effectLst>
                <a:outerShdw blurRad="38100" dist="38100" dir="2700000" algn="tl">
                  <a:srgbClr val="000000"/>
                </a:outerShdw>
              </a:effectLst>
              <a:latin typeface="Times New Roman" pitchFamily="18" charset="0"/>
            </a:endParaRPr>
          </a:p>
          <a:p>
            <a:pPr algn="ctr" eaLnBrk="0" hangingPunct="0">
              <a:defRPr/>
            </a:pPr>
            <a:r>
              <a:rPr lang="en-US" sz="2400" b="1">
                <a:latin typeface="Times New Roman" pitchFamily="18" charset="0"/>
              </a:rPr>
              <a:t>Yellowcake, U</a:t>
            </a:r>
            <a:r>
              <a:rPr lang="en-US" sz="2400" b="1" baseline="-25000">
                <a:latin typeface="Times New Roman" pitchFamily="18" charset="0"/>
              </a:rPr>
              <a:t>3</a:t>
            </a:r>
            <a:r>
              <a:rPr lang="en-US" sz="2400" b="1">
                <a:latin typeface="Times New Roman" pitchFamily="18" charset="0"/>
              </a:rPr>
              <a:t>O</a:t>
            </a:r>
            <a:r>
              <a:rPr lang="en-US" sz="2400" b="1" baseline="-25000">
                <a:latin typeface="Times New Roman" pitchFamily="18" charset="0"/>
              </a:rPr>
              <a:t>8 </a:t>
            </a:r>
            <a:r>
              <a:rPr lang="en-US" sz="2400" b="1">
                <a:latin typeface="Times New Roman" pitchFamily="18" charset="0"/>
              </a:rPr>
              <a:t>, is packaged into 55-gallon drums</a:t>
            </a:r>
          </a:p>
          <a:p>
            <a:pPr algn="ctr" eaLnBrk="0" hangingPunct="0">
              <a:defRPr/>
            </a:pPr>
            <a:r>
              <a:rPr lang="en-US" sz="2400" b="1">
                <a:latin typeface="Times New Roman" pitchFamily="18" charset="0"/>
              </a:rPr>
              <a:t>at a uranium mill, and then shipped to a conversion plant</a:t>
            </a:r>
            <a:r>
              <a:rPr lang="en-US" sz="2400" b="1">
                <a:solidFill>
                  <a:srgbClr val="FF9900"/>
                </a:solidFill>
                <a:latin typeface="Times New Roman" pitchFamily="18"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t>Uranium Conversion</a:t>
            </a:r>
          </a:p>
        </p:txBody>
      </p:sp>
      <p:sp>
        <p:nvSpPr>
          <p:cNvPr id="19459" name="Rectangle 3"/>
          <p:cNvSpPr>
            <a:spLocks noGrp="1" noChangeArrowheads="1"/>
          </p:cNvSpPr>
          <p:nvPr>
            <p:ph type="body" idx="1"/>
          </p:nvPr>
        </p:nvSpPr>
        <p:spPr/>
        <p:txBody>
          <a:bodyPr/>
          <a:lstStyle/>
          <a:p>
            <a:pPr eaLnBrk="1" hangingPunct="1"/>
            <a:r>
              <a:rPr lang="en-US" dirty="0"/>
              <a:t>Only operating U.S. plant in Metropolis, IL</a:t>
            </a:r>
          </a:p>
          <a:p>
            <a:pPr eaLnBrk="1" hangingPunct="1"/>
            <a:r>
              <a:rPr lang="en-US" dirty="0"/>
              <a:t>Converts U</a:t>
            </a:r>
            <a:r>
              <a:rPr lang="en-US" baseline="-25000" dirty="0"/>
              <a:t>3</a:t>
            </a:r>
            <a:r>
              <a:rPr lang="en-US" dirty="0"/>
              <a:t>O</a:t>
            </a:r>
            <a:r>
              <a:rPr lang="en-US" baseline="-25000" dirty="0"/>
              <a:t>8    </a:t>
            </a:r>
            <a:r>
              <a:rPr lang="en-US" dirty="0"/>
              <a:t>(yellowcake) to UF</a:t>
            </a:r>
            <a:r>
              <a:rPr lang="en-US" baseline="-25000" dirty="0"/>
              <a:t>6</a:t>
            </a:r>
            <a:r>
              <a:rPr lang="en-US" dirty="0"/>
              <a:t> </a:t>
            </a:r>
          </a:p>
          <a:p>
            <a:pPr eaLnBrk="1" hangingPunct="1"/>
            <a:r>
              <a:rPr lang="en-US" dirty="0"/>
              <a:t>UF</a:t>
            </a:r>
            <a:r>
              <a:rPr lang="en-US" baseline="-25000" dirty="0"/>
              <a:t>6 </a:t>
            </a:r>
            <a:r>
              <a:rPr lang="en-US" dirty="0"/>
              <a:t> sublimes at 134</a:t>
            </a:r>
            <a:r>
              <a:rPr lang="en-US" baseline="30000" dirty="0"/>
              <a:t>0</a:t>
            </a:r>
            <a:r>
              <a:rPr lang="en-US" dirty="0"/>
              <a:t>F </a:t>
            </a:r>
            <a:endParaRPr lang="en-US" baseline="30000" dirty="0"/>
          </a:p>
          <a:p>
            <a:pPr eaLnBrk="1" hangingPunct="1"/>
            <a:r>
              <a:rPr lang="en-US" dirty="0"/>
              <a:t> Packaged into 10 to 14 ton cylinders</a:t>
            </a:r>
          </a:p>
          <a:p>
            <a:pPr eaLnBrk="1" hangingPunct="1"/>
            <a:r>
              <a:rPr lang="en-US" dirty="0"/>
              <a:t>Allowed to cool 5 days to solidify</a:t>
            </a:r>
          </a:p>
          <a:p>
            <a:pPr eaLnBrk="1" hangingPunct="1"/>
            <a:r>
              <a:rPr lang="en-US" dirty="0"/>
              <a:t>Shipped to enrichment plant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609600" y="1066800"/>
            <a:ext cx="8169275" cy="4116388"/>
          </a:xfrm>
          <a:prstGeom prst="rect">
            <a:avLst/>
          </a:prstGeom>
          <a:noFill/>
          <a:ln w="9525">
            <a:noFill/>
            <a:miter lim="800000"/>
            <a:headEnd/>
            <a:tailEnd/>
          </a:ln>
          <a:effectLst/>
        </p:spPr>
        <p:txBody>
          <a:bodyPr>
            <a:spAutoFit/>
          </a:bodyPr>
          <a:lstStyle/>
          <a:p>
            <a:pPr eaLnBrk="0" hangingPunct="0">
              <a:tabLst>
                <a:tab pos="2970213" algn="dec"/>
                <a:tab pos="5197475" algn="l"/>
              </a:tabLst>
              <a:defRPr/>
            </a:pPr>
            <a:endParaRPr lang="en-US" sz="2400" b="1">
              <a:solidFill>
                <a:srgbClr val="FFFF00"/>
              </a:solidFill>
              <a:effectLst>
                <a:outerShdw blurRad="38100" dist="38100" dir="2700000" algn="tl">
                  <a:srgbClr val="000000"/>
                </a:outerShdw>
              </a:effectLst>
            </a:endParaRPr>
          </a:p>
          <a:p>
            <a:pPr eaLnBrk="0" hangingPunct="0">
              <a:tabLst>
                <a:tab pos="2970213" algn="dec"/>
                <a:tab pos="5197475" algn="l"/>
              </a:tabLst>
              <a:defRPr/>
            </a:pPr>
            <a:endParaRPr lang="en-US" sz="2000" b="1">
              <a:solidFill>
                <a:srgbClr val="FFFF00"/>
              </a:solidFill>
              <a:effectLst>
                <a:outerShdw blurRad="38100" dist="38100" dir="2700000" algn="tl">
                  <a:srgbClr val="000000"/>
                </a:outerShdw>
              </a:effectLst>
            </a:endParaRPr>
          </a:p>
          <a:p>
            <a:pPr eaLnBrk="0" hangingPunct="0">
              <a:tabLst>
                <a:tab pos="2970213" algn="dec"/>
                <a:tab pos="5197475" algn="l"/>
              </a:tabLst>
              <a:defRPr/>
            </a:pPr>
            <a:endParaRPr lang="en-US" sz="2000" b="1">
              <a:solidFill>
                <a:srgbClr val="FFFF00"/>
              </a:solidFill>
              <a:effectLst>
                <a:outerShdw blurRad="38100" dist="38100" dir="2700000" algn="tl">
                  <a:srgbClr val="000000"/>
                </a:outerShdw>
              </a:effectLst>
            </a:endParaRPr>
          </a:p>
          <a:p>
            <a:pPr eaLnBrk="0" hangingPunct="0">
              <a:tabLst>
                <a:tab pos="2970213" algn="dec"/>
                <a:tab pos="5197475" algn="l"/>
              </a:tabLst>
              <a:defRPr/>
            </a:pPr>
            <a:endParaRPr lang="en-US" sz="2000" b="1">
              <a:solidFill>
                <a:srgbClr val="FFFF00"/>
              </a:solidFill>
              <a:effectLst>
                <a:outerShdw blurRad="38100" dist="38100" dir="2700000" algn="tl">
                  <a:srgbClr val="000000"/>
                </a:outerShdw>
              </a:effectLst>
            </a:endParaRPr>
          </a:p>
          <a:p>
            <a:pPr eaLnBrk="0" hangingPunct="0">
              <a:tabLst>
                <a:tab pos="2970213" algn="dec"/>
                <a:tab pos="5197475" algn="l"/>
              </a:tabLst>
              <a:defRPr/>
            </a:pPr>
            <a:r>
              <a:rPr lang="en-US" sz="2000" b="1">
                <a:effectLst>
                  <a:outerShdw blurRad="38100" dist="38100" dir="2700000" algn="tl">
                    <a:srgbClr val="FFFFFF"/>
                  </a:outerShdw>
                </a:effectLst>
              </a:rPr>
              <a:t>Natural uranium consists of three isotopes: </a:t>
            </a:r>
          </a:p>
          <a:p>
            <a:pPr eaLnBrk="0" hangingPunct="0">
              <a:tabLst>
                <a:tab pos="2970213" algn="dec"/>
                <a:tab pos="5197475" algn="l"/>
              </a:tabLst>
              <a:defRPr/>
            </a:pPr>
            <a:endParaRPr lang="en-US" sz="2000" b="1">
              <a:effectLst>
                <a:outerShdw blurRad="38100" dist="38100" dir="2700000" algn="tl">
                  <a:srgbClr val="FFFFFF"/>
                </a:outerShdw>
              </a:effectLst>
            </a:endParaRPr>
          </a:p>
          <a:p>
            <a:pPr eaLnBrk="0" hangingPunct="0">
              <a:tabLst>
                <a:tab pos="2970213" algn="dec"/>
                <a:tab pos="5197475" algn="l"/>
              </a:tabLst>
              <a:defRPr/>
            </a:pPr>
            <a:r>
              <a:rPr lang="en-US" sz="2800" b="1">
                <a:effectLst>
                  <a:outerShdw blurRad="38100" dist="38100" dir="2700000" algn="tl">
                    <a:srgbClr val="FFFFFF"/>
                  </a:outerShdw>
                </a:effectLst>
              </a:rPr>
              <a:t>Isotope        % Abundance	Half Life (years)</a:t>
            </a:r>
          </a:p>
          <a:p>
            <a:pPr eaLnBrk="0" hangingPunct="0">
              <a:tabLst>
                <a:tab pos="2970213" algn="dec"/>
                <a:tab pos="5197475" algn="l"/>
              </a:tabLst>
              <a:defRPr/>
            </a:pPr>
            <a:endParaRPr lang="en-US" sz="2800" b="1">
              <a:effectLst>
                <a:outerShdw blurRad="38100" dist="38100" dir="2700000" algn="tl">
                  <a:srgbClr val="FFFFFF"/>
                </a:outerShdw>
              </a:effectLst>
            </a:endParaRPr>
          </a:p>
          <a:p>
            <a:pPr eaLnBrk="0" hangingPunct="0">
              <a:tabLst>
                <a:tab pos="2970213" algn="dec"/>
                <a:tab pos="5197475" algn="l"/>
              </a:tabLst>
              <a:defRPr/>
            </a:pPr>
            <a:r>
              <a:rPr lang="en-US" sz="2800" b="1" baseline="30000">
                <a:effectLst>
                  <a:outerShdw blurRad="38100" dist="38100" dir="2700000" algn="tl">
                    <a:srgbClr val="FFFFFF"/>
                  </a:outerShdw>
                </a:effectLst>
              </a:rPr>
              <a:t>238</a:t>
            </a:r>
            <a:r>
              <a:rPr lang="en-US" sz="2800" b="1">
                <a:effectLst>
                  <a:outerShdw blurRad="38100" dist="38100" dir="2700000" algn="tl">
                    <a:srgbClr val="FFFFFF"/>
                  </a:outerShdw>
                </a:effectLst>
              </a:rPr>
              <a:t>U	99.284	4.5 billion</a:t>
            </a:r>
          </a:p>
          <a:p>
            <a:pPr eaLnBrk="0" hangingPunct="0">
              <a:tabLst>
                <a:tab pos="2970213" algn="dec"/>
                <a:tab pos="5197475" algn="l"/>
              </a:tabLst>
              <a:defRPr/>
            </a:pPr>
            <a:r>
              <a:rPr lang="en-US" sz="2800" b="1" baseline="30000">
                <a:effectLst>
                  <a:outerShdw blurRad="38100" dist="38100" dir="2700000" algn="tl">
                    <a:srgbClr val="FFFFFF"/>
                  </a:outerShdw>
                </a:effectLst>
              </a:rPr>
              <a:t>235</a:t>
            </a:r>
            <a:r>
              <a:rPr lang="en-US" sz="2800" b="1">
                <a:effectLst>
                  <a:outerShdw blurRad="38100" dist="38100" dir="2700000" algn="tl">
                    <a:srgbClr val="FFFFFF"/>
                  </a:outerShdw>
                </a:effectLst>
              </a:rPr>
              <a:t>U</a:t>
            </a:r>
            <a:r>
              <a:rPr lang="en-US" sz="4000" b="1" baseline="30000">
                <a:effectLst>
                  <a:outerShdw blurRad="38100" dist="38100" dir="2700000" algn="tl">
                    <a:srgbClr val="FFFFFF"/>
                  </a:outerShdw>
                </a:effectLst>
              </a:rPr>
              <a:t>*</a:t>
            </a:r>
            <a:r>
              <a:rPr lang="en-US" sz="2800" b="1">
                <a:effectLst>
                  <a:outerShdw blurRad="38100" dist="38100" dir="2700000" algn="tl">
                    <a:srgbClr val="FFFFFF"/>
                  </a:outerShdw>
                </a:effectLst>
              </a:rPr>
              <a:t>	0.711	704 million</a:t>
            </a:r>
          </a:p>
          <a:p>
            <a:pPr eaLnBrk="0" hangingPunct="0">
              <a:tabLst>
                <a:tab pos="2970213" algn="dec"/>
                <a:tab pos="5197475" algn="l"/>
              </a:tabLst>
              <a:defRPr/>
            </a:pPr>
            <a:r>
              <a:rPr lang="en-US" sz="2800" b="1" baseline="30000">
                <a:effectLst>
                  <a:outerShdw blurRad="38100" dist="38100" dir="2700000" algn="tl">
                    <a:srgbClr val="FFFFFF"/>
                  </a:outerShdw>
                </a:effectLst>
              </a:rPr>
              <a:t>234</a:t>
            </a:r>
            <a:r>
              <a:rPr lang="en-US" sz="2800" b="1">
                <a:effectLst>
                  <a:outerShdw blurRad="38100" dist="38100" dir="2700000" algn="tl">
                    <a:srgbClr val="FFFFFF"/>
                  </a:outerShdw>
                </a:effectLst>
              </a:rPr>
              <a:t>U	0.005	245 thousand</a:t>
            </a:r>
          </a:p>
        </p:txBody>
      </p:sp>
      <p:sp>
        <p:nvSpPr>
          <p:cNvPr id="35843" name="Text Box 3"/>
          <p:cNvSpPr txBox="1">
            <a:spLocks noChangeArrowheads="1"/>
          </p:cNvSpPr>
          <p:nvPr/>
        </p:nvSpPr>
        <p:spPr bwMode="auto">
          <a:xfrm>
            <a:off x="1558925" y="381000"/>
            <a:ext cx="7585075" cy="701675"/>
          </a:xfrm>
          <a:prstGeom prst="rect">
            <a:avLst/>
          </a:prstGeom>
          <a:noFill/>
          <a:ln w="9525">
            <a:noFill/>
            <a:miter lim="800000"/>
            <a:headEnd/>
            <a:tailEnd/>
          </a:ln>
          <a:effectLst/>
        </p:spPr>
        <p:txBody>
          <a:bodyPr>
            <a:spAutoFit/>
          </a:bodyPr>
          <a:lstStyle/>
          <a:p>
            <a:pPr eaLnBrk="0" hangingPunct="0">
              <a:defRPr/>
            </a:pPr>
            <a:r>
              <a:rPr lang="en-US" sz="4000" b="1">
                <a:effectLst>
                  <a:outerShdw blurRad="38100" dist="38100" dir="2700000" algn="tl">
                    <a:srgbClr val="FFFFFF"/>
                  </a:outerShdw>
                </a:effectLst>
                <a:latin typeface="Times New Roman" pitchFamily="18" charset="0"/>
              </a:rPr>
              <a:t>Properties of Natural Uranium</a:t>
            </a:r>
          </a:p>
        </p:txBody>
      </p:sp>
      <p:sp>
        <p:nvSpPr>
          <p:cNvPr id="35844" name="Text Box 4"/>
          <p:cNvSpPr txBox="1">
            <a:spLocks noChangeArrowheads="1"/>
          </p:cNvSpPr>
          <p:nvPr/>
        </p:nvSpPr>
        <p:spPr bwMode="auto">
          <a:xfrm>
            <a:off x="322263" y="5638800"/>
            <a:ext cx="8821737" cy="519113"/>
          </a:xfrm>
          <a:prstGeom prst="rect">
            <a:avLst/>
          </a:prstGeom>
          <a:noFill/>
          <a:ln w="9525">
            <a:noFill/>
            <a:miter lim="800000"/>
            <a:headEnd/>
            <a:tailEnd/>
          </a:ln>
          <a:effectLst/>
        </p:spPr>
        <p:txBody>
          <a:bodyPr wrap="none">
            <a:spAutoFit/>
          </a:bodyPr>
          <a:lstStyle/>
          <a:p>
            <a:pPr eaLnBrk="0" hangingPunct="0">
              <a:defRPr/>
            </a:pPr>
            <a:r>
              <a:rPr lang="en-US" sz="4000" b="1" baseline="30000">
                <a:effectLst>
                  <a:outerShdw blurRad="38100" dist="38100" dir="2700000" algn="tl">
                    <a:srgbClr val="FFFFFF"/>
                  </a:outerShdw>
                </a:effectLst>
                <a:latin typeface="Times New Roman" pitchFamily="18" charset="0"/>
              </a:rPr>
              <a:t>*</a:t>
            </a:r>
            <a:r>
              <a:rPr lang="en-US" sz="2800" b="1">
                <a:effectLst>
                  <a:outerShdw blurRad="38100" dist="38100" dir="2700000" algn="tl">
                    <a:srgbClr val="FFFFFF"/>
                  </a:outerShdw>
                </a:effectLst>
                <a:latin typeface="Times New Roman" pitchFamily="18" charset="0"/>
              </a:rPr>
              <a:t>Must be enriched up to about 3-5% for commercial fuel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914400" y="2286000"/>
            <a:ext cx="7543800" cy="41148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3555" name="Rectangle 3"/>
          <p:cNvSpPr>
            <a:spLocks noGrp="1" noChangeArrowheads="1"/>
          </p:cNvSpPr>
          <p:nvPr>
            <p:ph type="title"/>
          </p:nvPr>
        </p:nvSpPr>
        <p:spPr>
          <a:xfrm>
            <a:off x="990600" y="304800"/>
            <a:ext cx="7772400" cy="1143000"/>
          </a:xfrm>
        </p:spPr>
        <p:txBody>
          <a:bodyPr/>
          <a:lstStyle/>
          <a:p>
            <a:pPr eaLnBrk="1" hangingPunct="1"/>
            <a:r>
              <a:rPr lang="en-US" sz="4000"/>
              <a:t>Gaseous Diffusion Enrichment</a:t>
            </a:r>
          </a:p>
        </p:txBody>
      </p:sp>
      <p:sp>
        <p:nvSpPr>
          <p:cNvPr id="23556" name="Rectangle 4"/>
          <p:cNvSpPr>
            <a:spLocks noGrp="1" noChangeArrowheads="1"/>
          </p:cNvSpPr>
          <p:nvPr>
            <p:ph type="body" idx="1"/>
          </p:nvPr>
        </p:nvSpPr>
        <p:spPr/>
        <p:txBody>
          <a:bodyPr/>
          <a:lstStyle/>
          <a:p>
            <a:pPr eaLnBrk="1" hangingPunct="1"/>
            <a:r>
              <a:rPr lang="en-US"/>
              <a:t>Flow of UF</a:t>
            </a:r>
            <a:r>
              <a:rPr lang="en-US" baseline="-25000"/>
              <a:t>6</a:t>
            </a:r>
            <a:r>
              <a:rPr lang="en-US"/>
              <a:t> through a single stage</a:t>
            </a:r>
          </a:p>
        </p:txBody>
      </p:sp>
      <p:pic>
        <p:nvPicPr>
          <p:cNvPr id="23557" name="Picture 5" descr="diffusion"/>
          <p:cNvPicPr>
            <a:picLocks noChangeAspect="1" noChangeArrowheads="1"/>
          </p:cNvPicPr>
          <p:nvPr/>
        </p:nvPicPr>
        <p:blipFill>
          <a:blip r:embed="rId3" cstate="print"/>
          <a:srcRect/>
          <a:stretch>
            <a:fillRect/>
          </a:stretch>
        </p:blipFill>
        <p:spPr bwMode="auto">
          <a:xfrm>
            <a:off x="2057400" y="2971800"/>
            <a:ext cx="5532438" cy="256063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OR_GDP"/>
          <p:cNvPicPr>
            <a:picLocks noChangeAspect="1" noChangeArrowheads="1"/>
          </p:cNvPicPr>
          <p:nvPr/>
        </p:nvPicPr>
        <p:blipFill>
          <a:blip r:embed="rId3" cstate="print"/>
          <a:srcRect/>
          <a:stretch>
            <a:fillRect/>
          </a:stretch>
        </p:blipFill>
        <p:spPr bwMode="auto">
          <a:xfrm>
            <a:off x="1143000" y="304800"/>
            <a:ext cx="6924675" cy="5194300"/>
          </a:xfrm>
          <a:prstGeom prst="rect">
            <a:avLst/>
          </a:prstGeom>
          <a:noFill/>
          <a:ln w="9525">
            <a:noFill/>
            <a:miter lim="800000"/>
            <a:headEnd/>
            <a:tailEnd/>
          </a:ln>
        </p:spPr>
      </p:pic>
      <p:sp>
        <p:nvSpPr>
          <p:cNvPr id="49155" name="Text Box 3"/>
          <p:cNvSpPr txBox="1">
            <a:spLocks noChangeArrowheads="1"/>
          </p:cNvSpPr>
          <p:nvPr/>
        </p:nvSpPr>
        <p:spPr bwMode="auto">
          <a:xfrm>
            <a:off x="914400" y="762000"/>
            <a:ext cx="2438400" cy="733425"/>
          </a:xfrm>
          <a:prstGeom prst="rect">
            <a:avLst/>
          </a:prstGeom>
          <a:noFill/>
          <a:ln w="9525">
            <a:noFill/>
            <a:miter lim="800000"/>
            <a:headEnd/>
            <a:tailEnd/>
          </a:ln>
          <a:effectLst/>
        </p:spPr>
        <p:txBody>
          <a:bodyPr>
            <a:spAutoFit/>
          </a:bodyPr>
          <a:lstStyle/>
          <a:p>
            <a:pPr eaLnBrk="0" hangingPunct="0">
              <a:spcBef>
                <a:spcPct val="50000"/>
              </a:spcBef>
              <a:defRPr/>
            </a:pPr>
            <a:r>
              <a:rPr lang="en-US" sz="3200" b="1" baseline="-25000">
                <a:solidFill>
                  <a:srgbClr val="FFFF00"/>
                </a:solidFill>
                <a:effectLst>
                  <a:outerShdw blurRad="38100" dist="38100" dir="2700000" algn="tl">
                    <a:srgbClr val="000000"/>
                  </a:outerShdw>
                </a:effectLst>
                <a:latin typeface="Times New Roman" pitchFamily="18" charset="0"/>
              </a:rPr>
              <a:t>Oak Ridge Gaseous Diffusion Plant</a:t>
            </a:r>
          </a:p>
        </p:txBody>
      </p:sp>
      <p:sp>
        <p:nvSpPr>
          <p:cNvPr id="49156" name="Text Box 4"/>
          <p:cNvSpPr txBox="1">
            <a:spLocks noChangeArrowheads="1"/>
          </p:cNvSpPr>
          <p:nvPr/>
        </p:nvSpPr>
        <p:spPr bwMode="auto">
          <a:xfrm>
            <a:off x="457200" y="5791200"/>
            <a:ext cx="8534400" cy="519113"/>
          </a:xfrm>
          <a:prstGeom prst="rect">
            <a:avLst/>
          </a:prstGeom>
          <a:noFill/>
          <a:ln w="9525">
            <a:noFill/>
            <a:miter lim="800000"/>
            <a:headEnd/>
            <a:tailEnd/>
          </a:ln>
          <a:effectLst/>
        </p:spPr>
        <p:txBody>
          <a:bodyPr>
            <a:spAutoFit/>
          </a:bodyPr>
          <a:lstStyle/>
          <a:p>
            <a:pPr eaLnBrk="0" hangingPunct="0">
              <a:defRPr/>
            </a:pPr>
            <a:r>
              <a:rPr lang="en-US" sz="2800" b="1">
                <a:effectLst>
                  <a:outerShdw blurRad="38100" dist="38100" dir="2700000" algn="tl">
                    <a:srgbClr val="FFFFFF"/>
                  </a:outerShdw>
                </a:effectLst>
                <a:latin typeface="Times New Roman" pitchFamily="18" charset="0"/>
              </a:rPr>
              <a:t>K-25 Plant, Oak Ridge, in decommissioning since 1985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908550" y="533400"/>
            <a:ext cx="3676650" cy="1739900"/>
          </a:xfrm>
          <a:prstGeom prst="rect">
            <a:avLst/>
          </a:prstGeom>
          <a:noFill/>
          <a:ln w="9525">
            <a:noFill/>
            <a:miter lim="800000"/>
            <a:headEnd/>
            <a:tailEnd/>
          </a:ln>
        </p:spPr>
        <p:txBody>
          <a:bodyPr wrap="none">
            <a:spAutoFit/>
          </a:bodyPr>
          <a:lstStyle/>
          <a:p>
            <a:pPr algn="ctr" eaLnBrk="0" hangingPunct="0"/>
            <a:r>
              <a:rPr lang="en-US" sz="3600" b="1">
                <a:latin typeface="Times New Roman" pitchFamily="18" charset="0"/>
              </a:rPr>
              <a:t>U Enrichment by </a:t>
            </a:r>
          </a:p>
          <a:p>
            <a:pPr algn="ctr" eaLnBrk="0" hangingPunct="0"/>
            <a:r>
              <a:rPr lang="en-US" sz="3600" b="1">
                <a:latin typeface="Times New Roman" pitchFamily="18" charset="0"/>
              </a:rPr>
              <a:t> Gas Centrifuge</a:t>
            </a:r>
          </a:p>
          <a:p>
            <a:pPr algn="ctr" eaLnBrk="0" hangingPunct="0"/>
            <a:endParaRPr lang="en-US" sz="3600" b="1">
              <a:solidFill>
                <a:srgbClr val="FF9900"/>
              </a:solidFill>
              <a:latin typeface="Times New Roman" pitchFamily="18" charset="0"/>
            </a:endParaRPr>
          </a:p>
        </p:txBody>
      </p:sp>
      <p:pic>
        <p:nvPicPr>
          <p:cNvPr id="19459" name="Picture 3"/>
          <p:cNvPicPr>
            <a:picLocks noChangeAspect="1" noChangeArrowheads="1"/>
          </p:cNvPicPr>
          <p:nvPr/>
        </p:nvPicPr>
        <p:blipFill>
          <a:blip r:embed="rId3" cstate="print"/>
          <a:srcRect/>
          <a:stretch>
            <a:fillRect/>
          </a:stretch>
        </p:blipFill>
        <p:spPr bwMode="auto">
          <a:xfrm>
            <a:off x="838200" y="381000"/>
            <a:ext cx="3624263" cy="63246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t>Views of a Urenco Gas Centrifuge Cascade</a:t>
            </a:r>
            <a:br>
              <a:rPr lang="en-US" sz="4000" b="1"/>
            </a:br>
            <a:endParaRPr lang="en-US" sz="4000" b="1"/>
          </a:p>
        </p:txBody>
      </p:sp>
      <p:pic>
        <p:nvPicPr>
          <p:cNvPr id="20483" name="Picture 3" descr="centrfge"/>
          <p:cNvPicPr>
            <a:picLocks noChangeAspect="1" noChangeArrowheads="1"/>
          </p:cNvPicPr>
          <p:nvPr/>
        </p:nvPicPr>
        <p:blipFill>
          <a:blip r:embed="rId3" cstate="print"/>
          <a:srcRect/>
          <a:stretch>
            <a:fillRect/>
          </a:stretch>
        </p:blipFill>
        <p:spPr bwMode="auto">
          <a:xfrm>
            <a:off x="228600" y="2286000"/>
            <a:ext cx="5029200" cy="3789363"/>
          </a:xfrm>
          <a:prstGeom prst="rect">
            <a:avLst/>
          </a:prstGeom>
          <a:noFill/>
          <a:ln w="9525">
            <a:noFill/>
            <a:miter lim="800000"/>
            <a:headEnd/>
            <a:tailEnd/>
          </a:ln>
        </p:spPr>
      </p:pic>
      <p:sp>
        <p:nvSpPr>
          <p:cNvPr id="20484" name="Line 4"/>
          <p:cNvSpPr>
            <a:spLocks noChangeShapeType="1"/>
          </p:cNvSpPr>
          <p:nvPr/>
        </p:nvSpPr>
        <p:spPr bwMode="auto">
          <a:xfrm>
            <a:off x="304800" y="1828800"/>
            <a:ext cx="8534400" cy="0"/>
          </a:xfrm>
          <a:prstGeom prst="line">
            <a:avLst/>
          </a:prstGeom>
          <a:noFill/>
          <a:ln w="76200">
            <a:solidFill>
              <a:schemeClr val="tx1"/>
            </a:solidFill>
            <a:round/>
            <a:headEnd/>
            <a:tailEnd/>
          </a:ln>
        </p:spPr>
        <p:txBody>
          <a:bodyPr wrap="none" anchor="ctr"/>
          <a:lstStyle/>
          <a:p>
            <a:endParaRPr lang="en-US"/>
          </a:p>
        </p:txBody>
      </p:sp>
      <p:pic>
        <p:nvPicPr>
          <p:cNvPr id="20485" name="Picture 5" descr="Picture9"/>
          <p:cNvPicPr>
            <a:picLocks noGrp="1" noChangeAspect="1" noChangeArrowheads="1"/>
          </p:cNvPicPr>
          <p:nvPr>
            <p:ph idx="1"/>
          </p:nvPr>
        </p:nvPicPr>
        <p:blipFill>
          <a:blip r:embed="rId4" cstate="print"/>
          <a:srcRect/>
          <a:stretch>
            <a:fillRect/>
          </a:stretch>
        </p:blipFill>
        <p:spPr>
          <a:xfrm>
            <a:off x="5527675" y="2286000"/>
            <a:ext cx="3616325" cy="4114800"/>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t>Laser Enrichment</a:t>
            </a:r>
          </a:p>
        </p:txBody>
      </p:sp>
      <p:sp>
        <p:nvSpPr>
          <p:cNvPr id="29699" name="Content Placeholder 2"/>
          <p:cNvSpPr>
            <a:spLocks noGrp="1"/>
          </p:cNvSpPr>
          <p:nvPr>
            <p:ph idx="1"/>
          </p:nvPr>
        </p:nvSpPr>
        <p:spPr/>
        <p:txBody>
          <a:bodyPr/>
          <a:lstStyle/>
          <a:p>
            <a:r>
              <a:rPr lang="en-US"/>
              <a:t>Science developed in 70s at Los Alamos and Livermore Labs</a:t>
            </a:r>
          </a:p>
          <a:p>
            <a:r>
              <a:rPr lang="en-US"/>
              <a:t>Very high separation rates at each stage (not dependent on tiny U</a:t>
            </a:r>
            <a:r>
              <a:rPr lang="en-US" baseline="30000"/>
              <a:t>235</a:t>
            </a:r>
            <a:r>
              <a:rPr lang="en-US"/>
              <a:t>/U</a:t>
            </a:r>
            <a:r>
              <a:rPr lang="en-US" baseline="30000"/>
              <a:t>238</a:t>
            </a:r>
            <a:r>
              <a:rPr lang="en-US"/>
              <a:t> mass difference)	</a:t>
            </a:r>
          </a:p>
          <a:p>
            <a:r>
              <a:rPr lang="en-US"/>
              <a:t>Atomic Vapor (AVLIS)</a:t>
            </a:r>
          </a:p>
          <a:p>
            <a:r>
              <a:rPr lang="en-US"/>
              <a:t>Molecular UF</a:t>
            </a:r>
            <a:r>
              <a:rPr lang="en-US" baseline="-25000"/>
              <a:t>6 </a:t>
            </a:r>
            <a:r>
              <a:rPr lang="en-US"/>
              <a:t>(MLIS)</a:t>
            </a:r>
          </a:p>
          <a:p>
            <a:r>
              <a:rPr lang="en-US"/>
              <a:t>Molecular UF</a:t>
            </a:r>
            <a:r>
              <a:rPr lang="en-US" baseline="-25000"/>
              <a:t>6</a:t>
            </a:r>
            <a:r>
              <a:rPr lang="en-US"/>
              <a:t> (SILEX)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a:t>Nuclear Power Advantages</a:t>
            </a:r>
          </a:p>
        </p:txBody>
      </p:sp>
      <p:sp>
        <p:nvSpPr>
          <p:cNvPr id="3075" name="Rectangle 3"/>
          <p:cNvSpPr>
            <a:spLocks noGrp="1" noChangeArrowheads="1"/>
          </p:cNvSpPr>
          <p:nvPr>
            <p:ph type="body" idx="1"/>
          </p:nvPr>
        </p:nvSpPr>
        <p:spPr/>
        <p:txBody>
          <a:bodyPr/>
          <a:lstStyle/>
          <a:p>
            <a:pPr eaLnBrk="1" hangingPunct="1"/>
            <a:r>
              <a:rPr lang="en-US" dirty="0"/>
              <a:t>Carbon free base-load (24/7) power—reliable and expandable</a:t>
            </a:r>
          </a:p>
          <a:p>
            <a:pPr eaLnBrk="1" hangingPunct="1"/>
            <a:r>
              <a:rPr lang="en-US" dirty="0"/>
              <a:t>Centuries of domestic fuel —  no mining for 100 yrs using advanced fuel cycle</a:t>
            </a:r>
          </a:p>
          <a:p>
            <a:pPr eaLnBrk="1" hangingPunct="1"/>
            <a:r>
              <a:rPr lang="en-US" dirty="0"/>
              <a:t>Very small fuel and waste volumes</a:t>
            </a:r>
          </a:p>
          <a:p>
            <a:pPr eaLnBrk="1" hangingPunct="1">
              <a:buNone/>
            </a:pPr>
            <a:r>
              <a:rPr lang="en-US"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1752600" y="152400"/>
            <a:ext cx="6400800" cy="701675"/>
          </a:xfrm>
          <a:prstGeom prst="rect">
            <a:avLst/>
          </a:prstGeom>
          <a:noFill/>
          <a:ln w="9525">
            <a:noFill/>
            <a:miter lim="800000"/>
            <a:headEnd/>
            <a:tailEnd/>
          </a:ln>
          <a:effectLst/>
        </p:spPr>
        <p:txBody>
          <a:bodyPr>
            <a:spAutoFit/>
          </a:bodyPr>
          <a:lstStyle/>
          <a:p>
            <a:pPr eaLnBrk="0" hangingPunct="0">
              <a:defRPr/>
            </a:pPr>
            <a:endParaRPr lang="en-US" sz="4000" b="1">
              <a:solidFill>
                <a:srgbClr val="FF9900"/>
              </a:solidFill>
              <a:effectLst>
                <a:outerShdw blurRad="38100" dist="38100" dir="2700000" algn="tl">
                  <a:srgbClr val="000000"/>
                </a:outerShdw>
              </a:effectLst>
            </a:endParaRPr>
          </a:p>
        </p:txBody>
      </p:sp>
      <p:pic>
        <p:nvPicPr>
          <p:cNvPr id="31747" name="Picture 3" descr="ff004"/>
          <p:cNvPicPr>
            <a:picLocks noChangeAspect="1" noChangeArrowheads="1"/>
          </p:cNvPicPr>
          <p:nvPr/>
        </p:nvPicPr>
        <p:blipFill>
          <a:blip r:embed="rId3" cstate="print"/>
          <a:srcRect/>
          <a:stretch>
            <a:fillRect/>
          </a:stretch>
        </p:blipFill>
        <p:spPr bwMode="auto">
          <a:xfrm>
            <a:off x="1219200" y="1676400"/>
            <a:ext cx="7086600" cy="4381500"/>
          </a:xfrm>
          <a:prstGeom prst="rect">
            <a:avLst/>
          </a:prstGeom>
          <a:noFill/>
          <a:ln w="9525">
            <a:noFill/>
            <a:miter lim="800000"/>
            <a:headEnd/>
            <a:tailEnd/>
          </a:ln>
        </p:spPr>
      </p:pic>
      <p:sp>
        <p:nvSpPr>
          <p:cNvPr id="31748" name="Rectangle 6"/>
          <p:cNvSpPr>
            <a:spLocks noGrp="1" noChangeArrowheads="1"/>
          </p:cNvSpPr>
          <p:nvPr>
            <p:ph type="title"/>
          </p:nvPr>
        </p:nvSpPr>
        <p:spPr/>
        <p:txBody>
          <a:bodyPr/>
          <a:lstStyle/>
          <a:p>
            <a:pPr eaLnBrk="1" hangingPunct="1"/>
            <a:r>
              <a:rPr lang="en-US" sz="4000"/>
              <a:t>Westinghouse Fuel Fabrication Facility, South Carolina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593725" y="228600"/>
            <a:ext cx="8474075" cy="5334000"/>
          </a:xfrm>
          <a:prstGeom prst="rect">
            <a:avLst/>
          </a:prstGeom>
          <a:noFill/>
          <a:ln w="9525">
            <a:noFill/>
            <a:miter lim="800000"/>
            <a:headEnd/>
            <a:tailEnd/>
          </a:ln>
          <a:effectLst/>
        </p:spPr>
        <p:txBody>
          <a:bodyPr>
            <a:spAutoFit/>
          </a:bodyPr>
          <a:lstStyle/>
          <a:p>
            <a:pPr eaLnBrk="0" hangingPunct="0">
              <a:tabLst>
                <a:tab pos="3887788" algn="l"/>
              </a:tabLst>
              <a:defRPr/>
            </a:pPr>
            <a:endParaRPr lang="en-US" sz="3200" b="1">
              <a:solidFill>
                <a:srgbClr val="FFFF00"/>
              </a:solidFill>
              <a:effectLst>
                <a:outerShdw blurRad="38100" dist="38100" dir="2700000" algn="tl">
                  <a:srgbClr val="000000"/>
                </a:outerShdw>
              </a:effectLst>
            </a:endParaRPr>
          </a:p>
          <a:p>
            <a:pPr eaLnBrk="0" hangingPunct="0">
              <a:tabLst>
                <a:tab pos="3887788" algn="l"/>
              </a:tabLst>
              <a:defRPr/>
            </a:pPr>
            <a:endParaRPr lang="en-US" sz="32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r>
              <a:rPr lang="en-US" sz="2000" b="1">
                <a:effectLst>
                  <a:outerShdw blurRad="38100" dist="38100" dir="2700000" algn="tl">
                    <a:srgbClr val="FFFFFF"/>
                  </a:outerShdw>
                </a:effectLst>
              </a:rPr>
              <a:t>UO</a:t>
            </a:r>
            <a:r>
              <a:rPr lang="en-US" sz="2000" b="1" baseline="-25000">
                <a:effectLst>
                  <a:outerShdw blurRad="38100" dist="38100" dir="2700000" algn="tl">
                    <a:srgbClr val="FFFFFF"/>
                  </a:outerShdw>
                </a:effectLst>
              </a:rPr>
              <a:t>2</a:t>
            </a:r>
            <a:r>
              <a:rPr lang="en-US" sz="2000" b="1">
                <a:effectLst>
                  <a:outerShdw blurRad="38100" dist="38100" dir="2700000" algn="tl">
                    <a:srgbClr val="FFFFFF"/>
                  </a:outerShdw>
                </a:effectLst>
              </a:rPr>
              <a:t> pellets are about 0.5 in.</a:t>
            </a:r>
          </a:p>
          <a:p>
            <a:pPr eaLnBrk="0" hangingPunct="0">
              <a:tabLst>
                <a:tab pos="3887788" algn="l"/>
              </a:tabLst>
              <a:defRPr/>
            </a:pPr>
            <a:r>
              <a:rPr lang="en-US" sz="2000" b="1">
                <a:effectLst>
                  <a:outerShdw blurRad="38100" dist="38100" dir="2700000" algn="tl">
                    <a:srgbClr val="FFFFFF"/>
                  </a:outerShdw>
                </a:effectLst>
              </a:rPr>
              <a:t>in length &amp; 0.33 in.</a:t>
            </a:r>
          </a:p>
          <a:p>
            <a:pPr eaLnBrk="0" hangingPunct="0">
              <a:tabLst>
                <a:tab pos="3887788" algn="l"/>
              </a:tabLst>
              <a:defRPr/>
            </a:pPr>
            <a:r>
              <a:rPr lang="en-US" sz="2000" b="1">
                <a:effectLst>
                  <a:outerShdw blurRad="38100" dist="38100" dir="2700000" algn="tl">
                    <a:srgbClr val="FFFFFF"/>
                  </a:outerShdw>
                </a:effectLst>
              </a:rPr>
              <a:t>in diameter.</a:t>
            </a:r>
          </a:p>
          <a:p>
            <a:pPr eaLnBrk="0" hangingPunct="0">
              <a:tabLst>
                <a:tab pos="3887788" algn="l"/>
              </a:tabLst>
              <a:defRPr/>
            </a:pPr>
            <a:endParaRPr lang="en-US" sz="2000" b="1">
              <a:effectLst>
                <a:outerShdw blurRad="38100" dist="38100" dir="2700000" algn="tl">
                  <a:srgbClr val="FFFFFF"/>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endParaRPr lang="en-US" sz="2000" b="1">
              <a:solidFill>
                <a:srgbClr val="FFFF00"/>
              </a:solidFill>
              <a:effectLst>
                <a:outerShdw blurRad="38100" dist="38100" dir="2700000" algn="tl">
                  <a:srgbClr val="000000"/>
                </a:outerShdw>
              </a:effectLst>
            </a:endParaRPr>
          </a:p>
          <a:p>
            <a:pPr eaLnBrk="0" hangingPunct="0">
              <a:tabLst>
                <a:tab pos="3887788" algn="l"/>
              </a:tabLst>
              <a:defRPr/>
            </a:pPr>
            <a:r>
              <a:rPr lang="en-US" sz="2000" b="1">
                <a:solidFill>
                  <a:srgbClr val="FFFF00"/>
                </a:solidFill>
                <a:effectLst>
                  <a:outerShdw blurRad="38100" dist="38100" dir="2700000" algn="tl">
                    <a:srgbClr val="000000"/>
                  </a:outerShdw>
                </a:effectLst>
              </a:rPr>
              <a:t>	</a:t>
            </a:r>
            <a:r>
              <a:rPr lang="en-US" sz="2000" b="1">
                <a:effectLst>
                  <a:outerShdw blurRad="38100" dist="38100" dir="2700000" algn="tl">
                    <a:srgbClr val="FFFFFF"/>
                  </a:outerShdw>
                </a:effectLst>
              </a:rPr>
              <a:t>They are "dished" slightly on each 		end to allow for thermal expansion</a:t>
            </a:r>
            <a:r>
              <a:rPr lang="en-US" sz="2000" b="1">
                <a:solidFill>
                  <a:srgbClr val="FFFF00"/>
                </a:solidFill>
                <a:effectLst>
                  <a:outerShdw blurRad="38100" dist="38100" dir="2700000" algn="tl">
                    <a:srgbClr val="000000"/>
                  </a:outerShdw>
                </a:effectLst>
              </a:rPr>
              <a:t>.</a:t>
            </a:r>
          </a:p>
        </p:txBody>
      </p:sp>
      <p:pic>
        <p:nvPicPr>
          <p:cNvPr id="21507" name="Picture 3" descr="8-3"/>
          <p:cNvPicPr>
            <a:picLocks noChangeAspect="1" noChangeArrowheads="1"/>
          </p:cNvPicPr>
          <p:nvPr/>
        </p:nvPicPr>
        <p:blipFill>
          <a:blip r:embed="rId3" cstate="print"/>
          <a:srcRect/>
          <a:stretch>
            <a:fillRect/>
          </a:stretch>
        </p:blipFill>
        <p:spPr bwMode="auto">
          <a:xfrm>
            <a:off x="381000" y="3505200"/>
            <a:ext cx="4038600" cy="2822575"/>
          </a:xfrm>
          <a:prstGeom prst="rect">
            <a:avLst/>
          </a:prstGeom>
          <a:noFill/>
          <a:ln w="9525">
            <a:noFill/>
            <a:miter lim="800000"/>
            <a:headEnd/>
            <a:tailEnd/>
          </a:ln>
        </p:spPr>
      </p:pic>
      <p:sp>
        <p:nvSpPr>
          <p:cNvPr id="21508" name="Freeform 4"/>
          <p:cNvSpPr>
            <a:spLocks/>
          </p:cNvSpPr>
          <p:nvPr/>
        </p:nvSpPr>
        <p:spPr bwMode="auto">
          <a:xfrm>
            <a:off x="3429000" y="2438400"/>
            <a:ext cx="1225550" cy="6350"/>
          </a:xfrm>
          <a:custGeom>
            <a:avLst/>
            <a:gdLst>
              <a:gd name="T0" fmla="*/ 0 w 772"/>
              <a:gd name="T1" fmla="*/ 2147483647 h 4"/>
              <a:gd name="T2" fmla="*/ 2147483647 w 772"/>
              <a:gd name="T3" fmla="*/ 0 h 4"/>
              <a:gd name="T4" fmla="*/ 0 60000 65536"/>
              <a:gd name="T5" fmla="*/ 0 60000 65536"/>
              <a:gd name="T6" fmla="*/ 0 w 772"/>
              <a:gd name="T7" fmla="*/ 0 h 4"/>
              <a:gd name="T8" fmla="*/ 772 w 772"/>
              <a:gd name="T9" fmla="*/ 4 h 4"/>
            </a:gdLst>
            <a:ahLst/>
            <a:cxnLst>
              <a:cxn ang="T4">
                <a:pos x="T0" y="T1"/>
              </a:cxn>
              <a:cxn ang="T5">
                <a:pos x="T2" y="T3"/>
              </a:cxn>
            </a:cxnLst>
            <a:rect l="T6" t="T7" r="T8" b="T9"/>
            <a:pathLst>
              <a:path w="772" h="4">
                <a:moveTo>
                  <a:pt x="0" y="4"/>
                </a:moveTo>
                <a:lnTo>
                  <a:pt x="772" y="0"/>
                </a:lnTo>
              </a:path>
            </a:pathLst>
          </a:custGeom>
          <a:noFill/>
          <a:ln w="57150">
            <a:solidFill>
              <a:schemeClr val="tx1"/>
            </a:solidFill>
            <a:round/>
            <a:headEnd/>
            <a:tailEnd type="triangle" w="lg" len="med"/>
          </a:ln>
        </p:spPr>
        <p:txBody>
          <a:bodyPr wrap="none" anchor="ctr"/>
          <a:lstStyle/>
          <a:p>
            <a:endParaRPr lang="en-US"/>
          </a:p>
        </p:txBody>
      </p:sp>
      <p:sp>
        <p:nvSpPr>
          <p:cNvPr id="21509" name="Freeform 5"/>
          <p:cNvSpPr>
            <a:spLocks/>
          </p:cNvSpPr>
          <p:nvPr/>
        </p:nvSpPr>
        <p:spPr bwMode="auto">
          <a:xfrm>
            <a:off x="4572000" y="5715000"/>
            <a:ext cx="1123950" cy="6350"/>
          </a:xfrm>
          <a:custGeom>
            <a:avLst/>
            <a:gdLst>
              <a:gd name="T0" fmla="*/ 2147483647 w 708"/>
              <a:gd name="T1" fmla="*/ 2147483647 h 4"/>
              <a:gd name="T2" fmla="*/ 0 w 708"/>
              <a:gd name="T3" fmla="*/ 0 h 4"/>
              <a:gd name="T4" fmla="*/ 0 60000 65536"/>
              <a:gd name="T5" fmla="*/ 0 60000 65536"/>
              <a:gd name="T6" fmla="*/ 0 w 708"/>
              <a:gd name="T7" fmla="*/ 0 h 4"/>
              <a:gd name="T8" fmla="*/ 708 w 708"/>
              <a:gd name="T9" fmla="*/ 4 h 4"/>
            </a:gdLst>
            <a:ahLst/>
            <a:cxnLst>
              <a:cxn ang="T4">
                <a:pos x="T0" y="T1"/>
              </a:cxn>
              <a:cxn ang="T5">
                <a:pos x="T2" y="T3"/>
              </a:cxn>
            </a:cxnLst>
            <a:rect l="T6" t="T7" r="T8" b="T9"/>
            <a:pathLst>
              <a:path w="708" h="4">
                <a:moveTo>
                  <a:pt x="708" y="4"/>
                </a:moveTo>
                <a:lnTo>
                  <a:pt x="0" y="0"/>
                </a:lnTo>
              </a:path>
            </a:pathLst>
          </a:custGeom>
          <a:noFill/>
          <a:ln w="57150">
            <a:solidFill>
              <a:schemeClr val="tx1"/>
            </a:solidFill>
            <a:round/>
            <a:headEnd/>
            <a:tailEnd type="triangle" w="lg" len="med"/>
          </a:ln>
        </p:spPr>
        <p:txBody>
          <a:bodyPr wrap="none" anchor="ctr"/>
          <a:lstStyle/>
          <a:p>
            <a:endParaRPr lang="en-US"/>
          </a:p>
        </p:txBody>
      </p:sp>
      <p:pic>
        <p:nvPicPr>
          <p:cNvPr id="21510" name="Picture 6" descr="FF026"/>
          <p:cNvPicPr>
            <a:picLocks noChangeAspect="1" noChangeArrowheads="1"/>
          </p:cNvPicPr>
          <p:nvPr/>
        </p:nvPicPr>
        <p:blipFill>
          <a:blip r:embed="rId4" cstate="print"/>
          <a:srcRect/>
          <a:stretch>
            <a:fillRect/>
          </a:stretch>
        </p:blipFill>
        <p:spPr bwMode="auto">
          <a:xfrm>
            <a:off x="5257800" y="2057400"/>
            <a:ext cx="3276600" cy="2347913"/>
          </a:xfrm>
          <a:prstGeom prst="rect">
            <a:avLst/>
          </a:prstGeom>
          <a:noFill/>
          <a:ln w="9525">
            <a:noFill/>
            <a:miter lim="800000"/>
            <a:headEnd/>
            <a:tailEnd/>
          </a:ln>
        </p:spPr>
      </p:pic>
      <p:sp>
        <p:nvSpPr>
          <p:cNvPr id="81927" name="Text Box 7"/>
          <p:cNvSpPr txBox="1">
            <a:spLocks noChangeArrowheads="1"/>
          </p:cNvSpPr>
          <p:nvPr/>
        </p:nvSpPr>
        <p:spPr bwMode="auto">
          <a:xfrm>
            <a:off x="2590800" y="228600"/>
            <a:ext cx="4359275" cy="701675"/>
          </a:xfrm>
          <a:prstGeom prst="rect">
            <a:avLst/>
          </a:prstGeom>
          <a:noFill/>
          <a:ln w="25400">
            <a:noFill/>
            <a:miter lim="800000"/>
            <a:headEnd/>
            <a:tailEnd/>
          </a:ln>
          <a:effectLst/>
        </p:spPr>
        <p:txBody>
          <a:bodyPr wrap="none">
            <a:spAutoFit/>
          </a:bodyPr>
          <a:lstStyle/>
          <a:p>
            <a:pPr eaLnBrk="0" hangingPunct="0">
              <a:defRPr/>
            </a:pPr>
            <a:r>
              <a:rPr lang="en-US" sz="4000" b="1">
                <a:effectLst>
                  <a:outerShdw blurRad="38100" dist="38100" dir="2700000" algn="tl">
                    <a:srgbClr val="FFFFFF"/>
                  </a:outerShdw>
                </a:effectLst>
              </a:rPr>
              <a:t>Pellet Production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990600" y="381000"/>
            <a:ext cx="8153400" cy="1143000"/>
          </a:xfrm>
        </p:spPr>
        <p:txBody>
          <a:bodyPr/>
          <a:lstStyle/>
          <a:p>
            <a:pPr eaLnBrk="1" hangingPunct="1"/>
            <a:r>
              <a:rPr lang="en-US">
                <a:cs typeface="Times New Roman" pitchFamily="18" charset="0"/>
              </a:rPr>
              <a:t>Fuel Rods Filled With Pellets Are Grouped Into Fuel Assemblies</a:t>
            </a:r>
            <a:endParaRPr lang="en-US"/>
          </a:p>
        </p:txBody>
      </p:sp>
      <p:pic>
        <p:nvPicPr>
          <p:cNvPr id="198659" name="Picture 3" descr="assembly, rod, pellets"/>
          <p:cNvPicPr>
            <a:picLocks noChangeAspect="1" noChangeArrowheads="1"/>
          </p:cNvPicPr>
          <p:nvPr/>
        </p:nvPicPr>
        <p:blipFill>
          <a:blip r:embed="rId3" cstate="print"/>
          <a:srcRect/>
          <a:stretch>
            <a:fillRect/>
          </a:stretch>
        </p:blipFill>
        <p:spPr bwMode="auto">
          <a:xfrm>
            <a:off x="1600200" y="1981200"/>
            <a:ext cx="6248400" cy="46863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8659"/>
                                        </p:tgtEl>
                                        <p:attrNameLst>
                                          <p:attrName>style.visibility</p:attrName>
                                        </p:attrNameLst>
                                      </p:cBhvr>
                                      <p:to>
                                        <p:strVal val="visible"/>
                                      </p:to>
                                    </p:set>
                                    <p:animEffect transition="in" filter="wipe(left)">
                                      <p:cBhvr>
                                        <p:cTn id="7" dur="5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r="-92" b="5556"/>
          <a:stretch>
            <a:fillRect/>
          </a:stretch>
        </p:blipFill>
        <p:spPr bwMode="auto">
          <a:xfrm>
            <a:off x="1998663" y="76200"/>
            <a:ext cx="5240337" cy="6477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srcRect/>
          <a:stretch>
            <a:fillRect/>
          </a:stretch>
        </p:blipFill>
        <p:spPr bwMode="auto">
          <a:xfrm>
            <a:off x="1447800" y="152400"/>
            <a:ext cx="5975350" cy="65532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0"/>
            <a:ext cx="8229600" cy="533400"/>
          </a:xfrm>
        </p:spPr>
        <p:txBody>
          <a:bodyPr/>
          <a:lstStyle/>
          <a:p>
            <a:pPr eaLnBrk="1" hangingPunct="1"/>
            <a:r>
              <a:rPr lang="en-US" sz="2800"/>
              <a:t>PWR Pressurizer</a:t>
            </a:r>
          </a:p>
        </p:txBody>
      </p:sp>
      <p:pic>
        <p:nvPicPr>
          <p:cNvPr id="73731" name="Picture 3" descr="PWR Pressurizer"/>
          <p:cNvPicPr>
            <a:picLocks noGrp="1" noChangeAspect="1" noChangeArrowheads="1"/>
          </p:cNvPicPr>
          <p:nvPr>
            <p:ph idx="1"/>
          </p:nvPr>
        </p:nvPicPr>
        <p:blipFill>
          <a:blip r:embed="rId2" cstate="print"/>
          <a:srcRect/>
          <a:stretch>
            <a:fillRect/>
          </a:stretch>
        </p:blipFill>
        <p:spPr>
          <a:xfrm>
            <a:off x="2590800" y="533400"/>
            <a:ext cx="4419600" cy="6324600"/>
          </a:xfr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WR Containment"/>
          <p:cNvPicPr>
            <a:picLocks noGrp="1" noChangeAspect="1" noChangeArrowheads="1"/>
          </p:cNvPicPr>
          <p:nvPr>
            <p:ph idx="4294967295"/>
          </p:nvPr>
        </p:nvPicPr>
        <p:blipFill>
          <a:blip r:embed="rId2" cstate="print"/>
          <a:srcRect/>
          <a:stretch>
            <a:fillRect/>
          </a:stretch>
        </p:blipFill>
        <p:spPr>
          <a:xfrm>
            <a:off x="1524000" y="0"/>
            <a:ext cx="6096000" cy="6858000"/>
          </a:xfr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t>Nuclear Reactor Safety</a:t>
            </a:r>
          </a:p>
        </p:txBody>
      </p:sp>
      <p:sp>
        <p:nvSpPr>
          <p:cNvPr id="26627" name="Rectangle 3"/>
          <p:cNvSpPr>
            <a:spLocks noGrp="1" noChangeArrowheads="1"/>
          </p:cNvSpPr>
          <p:nvPr>
            <p:ph type="body" idx="1"/>
          </p:nvPr>
        </p:nvSpPr>
        <p:spPr/>
        <p:txBody>
          <a:bodyPr/>
          <a:lstStyle/>
          <a:p>
            <a:pPr eaLnBrk="1" hangingPunct="1"/>
            <a:r>
              <a:rPr lang="en-US" sz="2800"/>
              <a:t>Public fear of major accidents is one barrier to the expansion of nuclear power</a:t>
            </a:r>
          </a:p>
          <a:p>
            <a:pPr eaLnBrk="1" hangingPunct="1"/>
            <a:r>
              <a:rPr lang="en-US" sz="2800"/>
              <a:t>Key issue:  avoid any large releases of radioactive materials	</a:t>
            </a:r>
          </a:p>
          <a:p>
            <a:pPr eaLnBrk="1" hangingPunct="1"/>
            <a:r>
              <a:rPr lang="en-US" sz="2800"/>
              <a:t>Engineering challenge: never allow fuel rods to melt</a:t>
            </a:r>
          </a:p>
          <a:p>
            <a:pPr lvl="1" eaLnBrk="1" hangingPunct="1"/>
            <a:r>
              <a:rPr lang="en-US" sz="2400"/>
              <a:t>Mobilizes radioactive nuclides and produces hydrogen</a:t>
            </a:r>
          </a:p>
          <a:p>
            <a:pPr eaLnBrk="1" hangingPunct="1"/>
            <a:r>
              <a:rPr lang="en-US"/>
              <a:t>Approach:  Use passive and active safety systems to shut down the chain reaction and remove radioactive decay heat  (long term)</a:t>
            </a:r>
          </a:p>
          <a:p>
            <a:pPr lvl="1" eaLnBrk="1" hangingPunct="1">
              <a:buFont typeface="Arial" charset="0"/>
              <a:buNone/>
            </a:pPr>
            <a:endParaRPr lang="en-US" sz="2400"/>
          </a:p>
          <a:p>
            <a:pPr lvl="1" eaLnBrk="1" hangingPunct="1">
              <a:buFont typeface="Arial" charset="0"/>
              <a:buNone/>
            </a:pPr>
            <a:endParaRPr lang="en-US"/>
          </a:p>
          <a:p>
            <a:pPr lvl="1" eaLnBrk="1" hangingPunct="1">
              <a:buFont typeface="Arial" charset="0"/>
              <a:buNone/>
            </a:pPr>
            <a:r>
              <a:rPr lang="en-US" sz="240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Picture1"/>
          <p:cNvPicPr>
            <a:picLocks noChangeAspect="1" noChangeArrowheads="1"/>
          </p:cNvPicPr>
          <p:nvPr/>
        </p:nvPicPr>
        <p:blipFill>
          <a:blip r:embed="rId3" cstate="print"/>
          <a:srcRect/>
          <a:stretch>
            <a:fillRect/>
          </a:stretch>
        </p:blipFill>
        <p:spPr bwMode="auto">
          <a:xfrm>
            <a:off x="914400" y="1752600"/>
            <a:ext cx="7315200" cy="4324350"/>
          </a:xfrm>
          <a:prstGeom prst="rect">
            <a:avLst/>
          </a:prstGeom>
          <a:noFill/>
          <a:ln w="9525">
            <a:noFill/>
            <a:miter lim="800000"/>
            <a:headEnd/>
            <a:tailEnd/>
          </a:ln>
        </p:spPr>
      </p:pic>
      <p:sp>
        <p:nvSpPr>
          <p:cNvPr id="96259" name="Text Box 3"/>
          <p:cNvSpPr txBox="1">
            <a:spLocks noChangeArrowheads="1"/>
          </p:cNvSpPr>
          <p:nvPr/>
        </p:nvSpPr>
        <p:spPr bwMode="auto">
          <a:xfrm>
            <a:off x="1905000" y="304800"/>
            <a:ext cx="6280150" cy="701675"/>
          </a:xfrm>
          <a:prstGeom prst="rect">
            <a:avLst/>
          </a:prstGeom>
          <a:noFill/>
          <a:ln w="25400">
            <a:noFill/>
            <a:miter lim="800000"/>
            <a:headEnd/>
            <a:tailEnd/>
          </a:ln>
          <a:effectLst/>
        </p:spPr>
        <p:txBody>
          <a:bodyPr wrap="none">
            <a:spAutoFit/>
          </a:bodyPr>
          <a:lstStyle/>
          <a:p>
            <a:pPr eaLnBrk="0" hangingPunct="0">
              <a:defRPr/>
            </a:pPr>
            <a:r>
              <a:rPr lang="en-US" sz="4000" b="1">
                <a:effectLst>
                  <a:outerShdw blurRad="38100" dist="38100" dir="2700000" algn="tl">
                    <a:srgbClr val="FFFFFF"/>
                  </a:outerShdw>
                </a:effectLst>
              </a:rPr>
              <a:t>Uranium Fission Process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pPr eaLnBrk="1" hangingPunct="1"/>
            <a:r>
              <a:rPr lang="en-US"/>
              <a:t>Large Break Loss of Coolant</a:t>
            </a:r>
          </a:p>
        </p:txBody>
      </p:sp>
      <p:pic>
        <p:nvPicPr>
          <p:cNvPr id="27651" name="Picture 6" descr="LOCA Reflood"/>
          <p:cNvPicPr>
            <a:picLocks noGrp="1" noChangeAspect="1" noChangeArrowheads="1"/>
          </p:cNvPicPr>
          <p:nvPr>
            <p:ph idx="1"/>
          </p:nvPr>
        </p:nvPicPr>
        <p:blipFill>
          <a:blip r:embed="rId2" cstate="print"/>
          <a:srcRect/>
          <a:stretch>
            <a:fillRect/>
          </a:stretch>
        </p:blipFill>
        <p:spPr>
          <a:xfrm>
            <a:off x="914400" y="1447800"/>
            <a:ext cx="7391400" cy="4953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Nuclear Power Challenges</a:t>
            </a:r>
          </a:p>
        </p:txBody>
      </p:sp>
      <p:sp>
        <p:nvSpPr>
          <p:cNvPr id="7171" name="Content Placeholder 2"/>
          <p:cNvSpPr>
            <a:spLocks noGrp="1"/>
          </p:cNvSpPr>
          <p:nvPr>
            <p:ph idx="1"/>
          </p:nvPr>
        </p:nvSpPr>
        <p:spPr/>
        <p:txBody>
          <a:bodyPr/>
          <a:lstStyle/>
          <a:p>
            <a:pPr>
              <a:buFont typeface="Arial" charset="0"/>
              <a:buNone/>
            </a:pPr>
            <a:endParaRPr lang="en-US" dirty="0"/>
          </a:p>
          <a:p>
            <a:r>
              <a:rPr lang="en-US" dirty="0"/>
              <a:t>High capital costs and long construction times ( ≈ $12 B and 9 years for Plant Vogtle)</a:t>
            </a:r>
          </a:p>
          <a:p>
            <a:r>
              <a:rPr lang="en-US" dirty="0"/>
              <a:t>Radioactive waste disposal</a:t>
            </a:r>
          </a:p>
          <a:p>
            <a:r>
              <a:rPr lang="en-US" dirty="0"/>
              <a:t>Concern over serious accidents like TMI</a:t>
            </a:r>
          </a:p>
          <a:p>
            <a:r>
              <a:rPr lang="en-US" dirty="0"/>
              <a:t>Reactors and nuclear weapons involve similar </a:t>
            </a:r>
            <a:r>
              <a:rPr lang="en-US"/>
              <a:t>materials (non-proliferation)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563562"/>
          </a:xfrm>
        </p:spPr>
        <p:txBody>
          <a:bodyPr/>
          <a:lstStyle/>
          <a:p>
            <a:pPr eaLnBrk="1" hangingPunct="1"/>
            <a:r>
              <a:rPr lang="en-US" sz="4000"/>
              <a:t>Three Mile Island Plant</a:t>
            </a:r>
          </a:p>
        </p:txBody>
      </p:sp>
      <p:pic>
        <p:nvPicPr>
          <p:cNvPr id="28675" name="Picture 3" descr="Three Mile Island"/>
          <p:cNvPicPr>
            <a:picLocks noGrp="1" noChangeAspect="1" noChangeArrowheads="1"/>
          </p:cNvPicPr>
          <p:nvPr>
            <p:ph idx="1"/>
          </p:nvPr>
        </p:nvPicPr>
        <p:blipFill>
          <a:blip r:embed="rId2" cstate="print"/>
          <a:srcRect/>
          <a:stretch>
            <a:fillRect/>
          </a:stretch>
        </p:blipFill>
        <p:spPr>
          <a:xfrm>
            <a:off x="609600" y="990600"/>
            <a:ext cx="7848600" cy="5562600"/>
          </a:xfr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t>Engineering Lessons Learned</a:t>
            </a:r>
          </a:p>
        </p:txBody>
      </p:sp>
      <p:sp>
        <p:nvSpPr>
          <p:cNvPr id="29699" name="Rectangle 3"/>
          <p:cNvSpPr>
            <a:spLocks noGrp="1" noChangeArrowheads="1"/>
          </p:cNvSpPr>
          <p:nvPr>
            <p:ph type="body" idx="1"/>
          </p:nvPr>
        </p:nvSpPr>
        <p:spPr>
          <a:xfrm>
            <a:off x="457200" y="1143000"/>
            <a:ext cx="8229600" cy="4983163"/>
          </a:xfrm>
        </p:spPr>
        <p:txBody>
          <a:bodyPr/>
          <a:lstStyle/>
          <a:p>
            <a:pPr eaLnBrk="1" hangingPunct="1">
              <a:buFont typeface="Arial" charset="0"/>
              <a:buNone/>
            </a:pPr>
            <a:endParaRPr lang="en-US"/>
          </a:p>
          <a:p>
            <a:pPr eaLnBrk="1" hangingPunct="1"/>
            <a:r>
              <a:rPr lang="en-US"/>
              <a:t>Defense in depth critical – passive vs. active safeguards</a:t>
            </a:r>
          </a:p>
          <a:p>
            <a:pPr eaLnBrk="1" hangingPunct="1"/>
            <a:r>
              <a:rPr lang="en-US"/>
              <a:t>Man-machine interface critical</a:t>
            </a:r>
          </a:p>
          <a:p>
            <a:pPr eaLnBrk="1" hangingPunct="1"/>
            <a:r>
              <a:rPr lang="en-US"/>
              <a:t>Operators must be well trained to deal with a wide range of accident conditions </a:t>
            </a:r>
          </a:p>
          <a:p>
            <a:pPr eaLnBrk="1" hangingPunct="1"/>
            <a:r>
              <a:rPr lang="en-US"/>
              <a:t>No substitute for operational experience</a:t>
            </a:r>
          </a:p>
          <a:p>
            <a:pPr eaLnBrk="1" hangingPunct="1"/>
            <a:r>
              <a:rPr lang="en-US"/>
              <a:t>Need strong maintenance, inspections and lessons learned programs</a:t>
            </a:r>
          </a:p>
          <a:p>
            <a:pPr eaLnBrk="1" hangingPunct="1"/>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4000"/>
              <a:t>Strong Record of Safe Operation</a:t>
            </a:r>
          </a:p>
        </p:txBody>
      </p:sp>
      <p:sp>
        <p:nvSpPr>
          <p:cNvPr id="30723" name="Rectangle 3"/>
          <p:cNvSpPr>
            <a:spLocks noGrp="1" noChangeArrowheads="1"/>
          </p:cNvSpPr>
          <p:nvPr>
            <p:ph idx="1"/>
          </p:nvPr>
        </p:nvSpPr>
        <p:spPr/>
        <p:txBody>
          <a:bodyPr/>
          <a:lstStyle/>
          <a:p>
            <a:pPr eaLnBrk="1" hangingPunct="1">
              <a:lnSpc>
                <a:spcPct val="90000"/>
              </a:lnSpc>
            </a:pPr>
            <a:r>
              <a:rPr lang="en-US" sz="2800" dirty="0"/>
              <a:t>Improved operator training, facility maintenance, formality of operations, and lessons-learned programs since Three-Mile-Island accident</a:t>
            </a:r>
          </a:p>
          <a:p>
            <a:pPr eaLnBrk="1" hangingPunct="1">
              <a:lnSpc>
                <a:spcPct val="90000"/>
              </a:lnSpc>
            </a:pPr>
            <a:r>
              <a:rPr lang="en-US" sz="2800" dirty="0"/>
              <a:t>Strong oversight by the Nuclear Regulatory Commission</a:t>
            </a:r>
          </a:p>
          <a:p>
            <a:pPr eaLnBrk="1" hangingPunct="1">
              <a:lnSpc>
                <a:spcPct val="90000"/>
              </a:lnSpc>
            </a:pPr>
            <a:r>
              <a:rPr lang="en-US" sz="2800" dirty="0"/>
              <a:t>Precursor events dramatically reduced:</a:t>
            </a:r>
          </a:p>
          <a:p>
            <a:pPr eaLnBrk="1" hangingPunct="1">
              <a:lnSpc>
                <a:spcPct val="90000"/>
              </a:lnSpc>
              <a:buFontTx/>
              <a:buNone/>
            </a:pPr>
            <a:r>
              <a:rPr lang="en-US" sz="2800" dirty="0"/>
              <a:t>		1985:  2.37 per reactor-year</a:t>
            </a:r>
          </a:p>
          <a:p>
            <a:pPr eaLnBrk="1" hangingPunct="1">
              <a:lnSpc>
                <a:spcPct val="90000"/>
              </a:lnSpc>
              <a:buNone/>
            </a:pPr>
            <a:r>
              <a:rPr lang="en-US" sz="2800" dirty="0"/>
              <a:t>		1998:  0.04 per reactor-year                      </a:t>
            </a:r>
          </a:p>
          <a:p>
            <a:pPr eaLnBrk="1" hangingPunct="1">
              <a:lnSpc>
                <a:spcPct val="90000"/>
              </a:lnSpc>
            </a:pPr>
            <a:r>
              <a:rPr lang="en-US" sz="2800" dirty="0"/>
              <a:t>40 years of safe and reliable operation in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z="3600"/>
              <a:t> Fukushima Japan Nuclear Site</a:t>
            </a:r>
            <a:br>
              <a:rPr lang="en-US" sz="3600"/>
            </a:br>
            <a:r>
              <a:rPr lang="en-US" sz="3600"/>
              <a:t>Four BWR Units </a:t>
            </a:r>
          </a:p>
        </p:txBody>
      </p:sp>
      <p:pic>
        <p:nvPicPr>
          <p:cNvPr id="31747" name="Picture 2"/>
          <p:cNvPicPr>
            <a:picLocks noGrp="1" noChangeAspect="1" noChangeArrowheads="1"/>
          </p:cNvPicPr>
          <p:nvPr>
            <p:ph idx="1"/>
          </p:nvPr>
        </p:nvPicPr>
        <p:blipFill>
          <a:blip r:embed="rId2" cstate="print"/>
          <a:srcRect/>
          <a:stretch>
            <a:fillRect/>
          </a:stretch>
        </p:blipFill>
        <p:spPr>
          <a:xfrm>
            <a:off x="1182688" y="1366838"/>
            <a:ext cx="6665912" cy="4999037"/>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274638"/>
            <a:ext cx="8229600" cy="639762"/>
          </a:xfrm>
        </p:spPr>
        <p:txBody>
          <a:bodyPr/>
          <a:lstStyle/>
          <a:p>
            <a:r>
              <a:rPr lang="en-US"/>
              <a:t>BWR Containment Structure</a:t>
            </a:r>
          </a:p>
        </p:txBody>
      </p:sp>
      <p:pic>
        <p:nvPicPr>
          <p:cNvPr id="32771" name="Picture 2"/>
          <p:cNvPicPr>
            <a:picLocks noGrp="1" noChangeAspect="1" noChangeArrowheads="1"/>
          </p:cNvPicPr>
          <p:nvPr>
            <p:ph idx="1"/>
          </p:nvPr>
        </p:nvPicPr>
        <p:blipFill>
          <a:blip r:embed="rId2" cstate="print"/>
          <a:srcRect/>
          <a:stretch>
            <a:fillRect/>
          </a:stretch>
        </p:blipFill>
        <p:spPr>
          <a:xfrm>
            <a:off x="1828800" y="941388"/>
            <a:ext cx="5414963" cy="5611812"/>
          </a:xfr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200" y="274638"/>
            <a:ext cx="8229600" cy="487362"/>
          </a:xfrm>
        </p:spPr>
        <p:txBody>
          <a:bodyPr/>
          <a:lstStyle/>
          <a:p>
            <a:r>
              <a:rPr lang="en-US" sz="4000"/>
              <a:t>Fukushima Accident (March 11, 2011</a:t>
            </a:r>
          </a:p>
        </p:txBody>
      </p:sp>
      <p:sp>
        <p:nvSpPr>
          <p:cNvPr id="33795" name="Content Placeholder 2"/>
          <p:cNvSpPr>
            <a:spLocks noGrp="1"/>
          </p:cNvSpPr>
          <p:nvPr>
            <p:ph idx="1"/>
          </p:nvPr>
        </p:nvSpPr>
        <p:spPr>
          <a:xfrm>
            <a:off x="381000" y="990600"/>
            <a:ext cx="8305800" cy="5334000"/>
          </a:xfrm>
        </p:spPr>
        <p:txBody>
          <a:bodyPr/>
          <a:lstStyle/>
          <a:p>
            <a:r>
              <a:rPr lang="en-US"/>
              <a:t>Large earthquake leads to reactors shutting down and activating emergency systems</a:t>
            </a:r>
          </a:p>
          <a:p>
            <a:r>
              <a:rPr lang="en-US"/>
              <a:t>45 foot tsunami hits plants designed to tolerate a 18 foot tsunami</a:t>
            </a:r>
          </a:p>
          <a:p>
            <a:r>
              <a:rPr lang="en-US"/>
              <a:t>Plants lose all offsite and diesel backup power needed for emergency cooling pumps</a:t>
            </a:r>
          </a:p>
          <a:p>
            <a:r>
              <a:rPr lang="en-US"/>
              <a:t>Fuel rods melt in three reactors and one fuel storage pool, producing hydrogen</a:t>
            </a:r>
          </a:p>
          <a:p>
            <a:r>
              <a:rPr lang="en-US"/>
              <a:t>Hydrogen explosions severely damage the outer reactor structures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t>Fukushima Accident (contd.)</a:t>
            </a:r>
          </a:p>
        </p:txBody>
      </p:sp>
      <p:sp>
        <p:nvSpPr>
          <p:cNvPr id="34819" name="Content Placeholder 2"/>
          <p:cNvSpPr>
            <a:spLocks noGrp="1"/>
          </p:cNvSpPr>
          <p:nvPr>
            <p:ph idx="1"/>
          </p:nvPr>
        </p:nvSpPr>
        <p:spPr/>
        <p:txBody>
          <a:bodyPr/>
          <a:lstStyle/>
          <a:p>
            <a:r>
              <a:rPr lang="en-US"/>
              <a:t>Damaged core material remains in reactor vessels</a:t>
            </a:r>
          </a:p>
          <a:p>
            <a:r>
              <a:rPr lang="en-US"/>
              <a:t>Radioactive material released, mostly in water that flowed into the ocean</a:t>
            </a:r>
          </a:p>
          <a:p>
            <a:r>
              <a:rPr lang="en-US"/>
              <a:t>Long term cooling eventually established</a:t>
            </a:r>
          </a:p>
          <a:p>
            <a:r>
              <a:rPr lang="en-US"/>
              <a:t>Projections indicate no one will be harmed by the released radioactive material, but people temporarily evacuated as a precausion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t>Fukushima Plants Post Accident</a:t>
            </a:r>
          </a:p>
        </p:txBody>
      </p:sp>
      <p:pic>
        <p:nvPicPr>
          <p:cNvPr id="35843" name="Picture 2" descr="C:\Users\Jim\Documents\Nuc Charts\Fukushima After Accident.bmp"/>
          <p:cNvPicPr>
            <a:picLocks noGrp="1" noChangeAspect="1" noChangeArrowheads="1"/>
          </p:cNvPicPr>
          <p:nvPr>
            <p:ph idx="1"/>
          </p:nvPr>
        </p:nvPicPr>
        <p:blipFill>
          <a:blip r:embed="rId2" cstate="print"/>
          <a:srcRect/>
          <a:stretch>
            <a:fillRect/>
          </a:stretch>
        </p:blipFill>
        <p:spPr>
          <a:xfrm>
            <a:off x="1177925" y="1600200"/>
            <a:ext cx="6788150" cy="4525963"/>
          </a:xfr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74638"/>
            <a:ext cx="8229600" cy="944562"/>
          </a:xfrm>
        </p:spPr>
        <p:txBody>
          <a:bodyPr/>
          <a:lstStyle/>
          <a:p>
            <a:r>
              <a:rPr lang="en-US" dirty="0"/>
              <a:t>Impact of Fukushima Accident</a:t>
            </a:r>
          </a:p>
        </p:txBody>
      </p:sp>
      <p:sp>
        <p:nvSpPr>
          <p:cNvPr id="36867" name="Content Placeholder 2"/>
          <p:cNvSpPr>
            <a:spLocks noGrp="1"/>
          </p:cNvSpPr>
          <p:nvPr>
            <p:ph idx="1"/>
          </p:nvPr>
        </p:nvSpPr>
        <p:spPr>
          <a:xfrm>
            <a:off x="457200" y="1219200"/>
            <a:ext cx="8229600" cy="4906963"/>
          </a:xfrm>
        </p:spPr>
        <p:txBody>
          <a:bodyPr/>
          <a:lstStyle/>
          <a:p>
            <a:r>
              <a:rPr lang="en-US" dirty="0"/>
              <a:t>Countries with a strong commitment to nuclear continued their plans (except Japan)</a:t>
            </a:r>
          </a:p>
          <a:p>
            <a:r>
              <a:rPr lang="en-US" dirty="0"/>
              <a:t>Some others, like Germany are planning to phase out their nuclear plants</a:t>
            </a:r>
          </a:p>
          <a:p>
            <a:r>
              <a:rPr lang="en-US" dirty="0"/>
              <a:t>All countries reviewed the lessons learned and ensured that external risks, such as earthquakes, were properly evaluated</a:t>
            </a:r>
          </a:p>
          <a:p>
            <a:r>
              <a:rPr lang="en-US" dirty="0"/>
              <a:t>Polls in U.S. indicate ongoing 50/50 support for nuclear (higher near existing plants)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t>“Yeah, but what about the waste?”</a:t>
            </a:r>
          </a:p>
        </p:txBody>
      </p:sp>
      <p:sp>
        <p:nvSpPr>
          <p:cNvPr id="37891" name="Content Placeholder 2"/>
          <p:cNvSpPr>
            <a:spLocks noGrp="1"/>
          </p:cNvSpPr>
          <p:nvPr>
            <p:ph idx="1"/>
          </p:nvPr>
        </p:nvSpPr>
        <p:spPr>
          <a:xfrm>
            <a:off x="457200" y="1447800"/>
            <a:ext cx="8229600" cy="4800600"/>
          </a:xfrm>
        </p:spPr>
        <p:txBody>
          <a:bodyPr/>
          <a:lstStyle/>
          <a:p>
            <a:r>
              <a:rPr lang="en-US" dirty="0"/>
              <a:t>Near Term:  Store used nuclear fuel assemblies</a:t>
            </a:r>
          </a:p>
          <a:p>
            <a:pPr lvl="1"/>
            <a:r>
              <a:rPr lang="en-US" dirty="0"/>
              <a:t>Interim storage at plants</a:t>
            </a:r>
          </a:p>
          <a:p>
            <a:pPr lvl="1"/>
            <a:r>
              <a:rPr lang="en-US" dirty="0"/>
              <a:t>Geologic storage (DOE responsible)</a:t>
            </a:r>
          </a:p>
          <a:p>
            <a:r>
              <a:rPr lang="en-US" dirty="0"/>
              <a:t>Long Term:  Essentially “burn” all actinides using an advanced fuel cycle, and only store fission products</a:t>
            </a:r>
          </a:p>
          <a:p>
            <a:pPr lvl="1"/>
            <a:r>
              <a:rPr lang="en-US" dirty="0"/>
              <a:t>Dramatically reduces waste volume and toxicity</a:t>
            </a:r>
          </a:p>
          <a:p>
            <a:pPr lvl="1"/>
            <a:r>
              <a:rPr lang="en-US" dirty="0"/>
              <a:t>Extracts all energy from uranium resources </a:t>
            </a:r>
          </a:p>
          <a:p>
            <a:pPr>
              <a:buFont typeface="Arial" charset="0"/>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4000" dirty="0"/>
              <a:t>Status of Nuclear Power </a:t>
            </a:r>
          </a:p>
        </p:txBody>
      </p:sp>
      <p:sp>
        <p:nvSpPr>
          <p:cNvPr id="8195" name="Rectangle 3"/>
          <p:cNvSpPr>
            <a:spLocks noGrp="1" noChangeArrowheads="1"/>
          </p:cNvSpPr>
          <p:nvPr>
            <p:ph type="body" sz="half" idx="1"/>
          </p:nvPr>
        </p:nvSpPr>
        <p:spPr>
          <a:xfrm>
            <a:off x="533400" y="1676400"/>
            <a:ext cx="8229600" cy="4343400"/>
          </a:xfrm>
        </p:spPr>
        <p:txBody>
          <a:bodyPr/>
          <a:lstStyle/>
          <a:p>
            <a:pPr eaLnBrk="1" hangingPunct="1"/>
            <a:r>
              <a:rPr lang="en-US" sz="2800" dirty="0"/>
              <a:t>445 plants worldwide--  ≈10% of electricity</a:t>
            </a:r>
          </a:p>
          <a:p>
            <a:pPr eaLnBrk="1" hangingPunct="1"/>
            <a:r>
              <a:rPr lang="en-US" sz="2800" dirty="0"/>
              <a:t>93 plants in U.S.--  ≈20% of electricity (license extensions completed on almost all)</a:t>
            </a:r>
          </a:p>
          <a:p>
            <a:pPr eaLnBrk="1" hangingPunct="1"/>
            <a:r>
              <a:rPr lang="en-US" sz="2800" dirty="0"/>
              <a:t>50 new plants under construction worldwide, but only 2 are in the U.S. (China has 12)</a:t>
            </a:r>
          </a:p>
          <a:p>
            <a:pPr eaLnBrk="1" hangingPunct="1"/>
            <a:r>
              <a:rPr lang="en-US" sz="2800" dirty="0"/>
              <a:t>≈ 30 plants cancelled in U.S. due to costs and cheap natural gas</a:t>
            </a:r>
          </a:p>
          <a:p>
            <a:pPr eaLnBrk="1" hangingPunct="1"/>
            <a:r>
              <a:rPr lang="en-US" sz="2800" dirty="0"/>
              <a:t> Strong interest in small modular reactors (SMRs) to address cost and safety issues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Picture1"/>
          <p:cNvPicPr>
            <a:picLocks noChangeAspect="1" noChangeArrowheads="1"/>
          </p:cNvPicPr>
          <p:nvPr/>
        </p:nvPicPr>
        <p:blipFill>
          <a:blip r:embed="rId3" cstate="print"/>
          <a:srcRect/>
          <a:stretch>
            <a:fillRect/>
          </a:stretch>
        </p:blipFill>
        <p:spPr bwMode="auto">
          <a:xfrm>
            <a:off x="914400" y="1752600"/>
            <a:ext cx="7315200" cy="4324350"/>
          </a:xfrm>
          <a:prstGeom prst="rect">
            <a:avLst/>
          </a:prstGeom>
          <a:noFill/>
          <a:ln w="9525">
            <a:noFill/>
            <a:miter lim="800000"/>
            <a:headEnd/>
            <a:tailEnd/>
          </a:ln>
        </p:spPr>
      </p:pic>
      <p:sp>
        <p:nvSpPr>
          <p:cNvPr id="96259" name="Text Box 3"/>
          <p:cNvSpPr txBox="1">
            <a:spLocks noChangeArrowheads="1"/>
          </p:cNvSpPr>
          <p:nvPr/>
        </p:nvSpPr>
        <p:spPr bwMode="auto">
          <a:xfrm>
            <a:off x="1905000" y="304800"/>
            <a:ext cx="6280150" cy="701675"/>
          </a:xfrm>
          <a:prstGeom prst="rect">
            <a:avLst/>
          </a:prstGeom>
          <a:noFill/>
          <a:ln w="25400">
            <a:noFill/>
            <a:miter lim="800000"/>
            <a:headEnd/>
            <a:tailEnd/>
          </a:ln>
          <a:effectLst/>
        </p:spPr>
        <p:txBody>
          <a:bodyPr wrap="none">
            <a:spAutoFit/>
          </a:bodyPr>
          <a:lstStyle/>
          <a:p>
            <a:pPr eaLnBrk="0" hangingPunct="0">
              <a:defRPr/>
            </a:pPr>
            <a:r>
              <a:rPr lang="en-US" sz="4000" b="1">
                <a:effectLst>
                  <a:outerShdw blurRad="38100" dist="38100" dir="2700000" algn="tl">
                    <a:srgbClr val="FFFFFF"/>
                  </a:outerShdw>
                </a:effectLst>
              </a:rPr>
              <a:t>Uranium Fission Process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t>Nuclear Power Plants Produce Plutonium</a:t>
            </a:r>
          </a:p>
        </p:txBody>
      </p:sp>
      <p:sp>
        <p:nvSpPr>
          <p:cNvPr id="39939" name="Content Placeholder 2"/>
          <p:cNvSpPr>
            <a:spLocks noGrp="1"/>
          </p:cNvSpPr>
          <p:nvPr>
            <p:ph idx="1"/>
          </p:nvPr>
        </p:nvSpPr>
        <p:spPr>
          <a:xfrm>
            <a:off x="457200" y="2209800"/>
            <a:ext cx="8229600" cy="3916363"/>
          </a:xfrm>
        </p:spPr>
        <p:txBody>
          <a:bodyPr/>
          <a:lstStyle/>
          <a:p>
            <a:pPr>
              <a:buFont typeface="Arial" charset="0"/>
              <a:buNone/>
            </a:pPr>
            <a:r>
              <a:rPr lang="en-US"/>
              <a:t>Neutron                U-238                   Pu-239 </a:t>
            </a:r>
          </a:p>
          <a:p>
            <a:pPr>
              <a:buFont typeface="Arial" charset="0"/>
              <a:buNone/>
            </a:pPr>
            <a:endParaRPr lang="en-US"/>
          </a:p>
          <a:p>
            <a:pPr>
              <a:buFont typeface="Arial" charset="0"/>
              <a:buNone/>
            </a:pPr>
            <a:r>
              <a:rPr lang="en-US"/>
              <a:t>Pu-239 fissions just like U-235</a:t>
            </a:r>
          </a:p>
          <a:p>
            <a:pPr>
              <a:buFont typeface="Arial" charset="0"/>
              <a:buNone/>
            </a:pPr>
            <a:endParaRPr lang="en-US"/>
          </a:p>
          <a:p>
            <a:pPr>
              <a:buFont typeface="Arial" charset="0"/>
              <a:buNone/>
            </a:pPr>
            <a:r>
              <a:rPr lang="en-US"/>
              <a:t>Pu-239 can then be used as a nuclear fuel, or in the production of nuclear weapons</a:t>
            </a:r>
          </a:p>
          <a:p>
            <a:pPr>
              <a:buFont typeface="Arial" charset="0"/>
              <a:buNone/>
            </a:pPr>
            <a:endParaRPr lang="en-US"/>
          </a:p>
          <a:p>
            <a:pPr>
              <a:buFont typeface="Arial" charset="0"/>
              <a:buNone/>
            </a:pPr>
            <a:endParaRPr lang="en-US"/>
          </a:p>
        </p:txBody>
      </p:sp>
      <p:sp>
        <p:nvSpPr>
          <p:cNvPr id="4" name="Right Arrow 3"/>
          <p:cNvSpPr/>
          <p:nvPr/>
        </p:nvSpPr>
        <p:spPr>
          <a:xfrm>
            <a:off x="2209800" y="2286000"/>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ight Arrow 4"/>
          <p:cNvSpPr/>
          <p:nvPr/>
        </p:nvSpPr>
        <p:spPr>
          <a:xfrm>
            <a:off x="4800600" y="2286000"/>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Once-Through Fuel Cycle"/>
          <p:cNvPicPr>
            <a:picLocks noGrp="1" noChangeAspect="1" noChangeArrowheads="1"/>
          </p:cNvPicPr>
          <p:nvPr>
            <p:ph idx="4294967295"/>
          </p:nvPr>
        </p:nvPicPr>
        <p:blipFill>
          <a:blip r:embed="rId2" cstate="print"/>
          <a:srcRect/>
          <a:stretch>
            <a:fillRect/>
          </a:stretch>
        </p:blipFill>
        <p:spPr>
          <a:xfrm>
            <a:off x="457200" y="228600"/>
            <a:ext cx="8305800" cy="6324600"/>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WR Containment"/>
          <p:cNvPicPr>
            <a:picLocks noGrp="1" noChangeAspect="1" noChangeArrowheads="1"/>
          </p:cNvPicPr>
          <p:nvPr>
            <p:ph idx="4294967295"/>
          </p:nvPr>
        </p:nvPicPr>
        <p:blipFill>
          <a:blip r:embed="rId2" cstate="print"/>
          <a:srcRect/>
          <a:stretch>
            <a:fillRect/>
          </a:stretch>
        </p:blipFill>
        <p:spPr>
          <a:xfrm>
            <a:off x="1524000" y="0"/>
            <a:ext cx="6096000" cy="6858000"/>
          </a:xfr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fp3"/>
          <p:cNvPicPr>
            <a:picLocks noChangeAspect="1" noChangeArrowheads="1"/>
          </p:cNvPicPr>
          <p:nvPr/>
        </p:nvPicPr>
        <p:blipFill>
          <a:blip r:embed="rId2" cstate="print"/>
          <a:srcRect/>
          <a:stretch>
            <a:fillRect/>
          </a:stretch>
        </p:blipFill>
        <p:spPr bwMode="auto">
          <a:xfrm>
            <a:off x="2438400" y="228600"/>
            <a:ext cx="4257675" cy="64008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2362200" y="1143000"/>
            <a:ext cx="3784600" cy="5105400"/>
          </a:xfrm>
          <a:prstGeom prst="rect">
            <a:avLst/>
          </a:prstGeom>
          <a:noFill/>
          <a:ln w="9525">
            <a:noFill/>
            <a:miter lim="800000"/>
            <a:headEnd/>
            <a:tailEnd/>
          </a:ln>
        </p:spPr>
      </p:pic>
      <p:sp>
        <p:nvSpPr>
          <p:cNvPr id="44035" name="Rectangle 3"/>
          <p:cNvSpPr>
            <a:spLocks noGrp="1" noChangeArrowheads="1"/>
          </p:cNvSpPr>
          <p:nvPr>
            <p:ph type="title" idx="4294967295"/>
          </p:nvPr>
        </p:nvSpPr>
        <p:spPr>
          <a:xfrm>
            <a:off x="0" y="274638"/>
            <a:ext cx="8229600" cy="792162"/>
          </a:xfrm>
        </p:spPr>
        <p:txBody>
          <a:bodyPr/>
          <a:lstStyle/>
          <a:p>
            <a:pPr eaLnBrk="1" hangingPunct="1"/>
            <a:r>
              <a:rPr lang="en-US"/>
              <a:t>Reactor Site Storage Cask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WTC"/>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140291" name="Rectangle 3"/>
          <p:cNvSpPr>
            <a:spLocks noGrp="1" noChangeArrowheads="1"/>
          </p:cNvSpPr>
          <p:nvPr>
            <p:ph type="title"/>
          </p:nvPr>
        </p:nvSpPr>
        <p:spPr>
          <a:xfrm>
            <a:off x="3352800" y="0"/>
            <a:ext cx="4876800" cy="1676400"/>
          </a:xfrm>
          <a:effectLst>
            <a:outerShdw dist="63500" dir="2212194" algn="ctr" rotWithShape="0">
              <a:srgbClr val="000046">
                <a:alpha val="50000"/>
              </a:srgbClr>
            </a:outerShdw>
          </a:effectLst>
        </p:spPr>
        <p:txBody>
          <a:bodyPr/>
          <a:lstStyle/>
          <a:p>
            <a:pPr algn="l" eaLnBrk="1" hangingPunct="1">
              <a:defRPr/>
            </a:pPr>
            <a:r>
              <a:rPr lang="en-US">
                <a:solidFill>
                  <a:schemeClr val="bg1"/>
                </a:solidFill>
              </a:rPr>
              <a:t>Comparative Size of Targets</a:t>
            </a:r>
          </a:p>
        </p:txBody>
      </p:sp>
      <p:sp>
        <p:nvSpPr>
          <p:cNvPr id="140292" name="Text Box 4"/>
          <p:cNvSpPr txBox="1">
            <a:spLocks noChangeArrowheads="1"/>
          </p:cNvSpPr>
          <p:nvPr/>
        </p:nvSpPr>
        <p:spPr bwMode="auto">
          <a:xfrm>
            <a:off x="2895600" y="2514600"/>
            <a:ext cx="1676400" cy="1006475"/>
          </a:xfrm>
          <a:prstGeom prst="rect">
            <a:avLst/>
          </a:prstGeom>
          <a:noFill/>
          <a:ln w="12700">
            <a:noFill/>
            <a:miter lim="800000"/>
            <a:headEnd type="none" w="sm" len="sm"/>
            <a:tailEnd type="none" w="sm" len="sm"/>
          </a:ln>
        </p:spPr>
        <p:txBody>
          <a:bodyPr>
            <a:spAutoFit/>
          </a:bodyPr>
          <a:lstStyle/>
          <a:p>
            <a:pPr>
              <a:spcBef>
                <a:spcPct val="50000"/>
              </a:spcBef>
            </a:pPr>
            <a:r>
              <a:rPr lang="en-US" sz="2000" b="1">
                <a:solidFill>
                  <a:schemeClr val="bg1"/>
                </a:solidFill>
              </a:rPr>
              <a:t>WTC    </a:t>
            </a:r>
            <a:br>
              <a:rPr lang="en-US" sz="2000" b="1">
                <a:solidFill>
                  <a:schemeClr val="bg1"/>
                </a:solidFill>
              </a:rPr>
            </a:br>
            <a:r>
              <a:rPr lang="en-US" sz="2000" b="1">
                <a:solidFill>
                  <a:schemeClr val="bg1"/>
                </a:solidFill>
              </a:rPr>
              <a:t>208’ wide</a:t>
            </a:r>
            <a:br>
              <a:rPr lang="en-US" sz="2000" b="1">
                <a:solidFill>
                  <a:schemeClr val="bg1"/>
                </a:solidFill>
              </a:rPr>
            </a:br>
            <a:r>
              <a:rPr lang="en-US" sz="2000" b="1">
                <a:solidFill>
                  <a:schemeClr val="bg1"/>
                </a:solidFill>
              </a:rPr>
              <a:t>1,353’ tall</a:t>
            </a:r>
          </a:p>
        </p:txBody>
      </p:sp>
      <p:sp>
        <p:nvSpPr>
          <p:cNvPr id="140293" name="Text Box 5"/>
          <p:cNvSpPr txBox="1">
            <a:spLocks noChangeArrowheads="1"/>
          </p:cNvSpPr>
          <p:nvPr/>
        </p:nvSpPr>
        <p:spPr bwMode="auto">
          <a:xfrm>
            <a:off x="3352800" y="5851525"/>
            <a:ext cx="3429000" cy="1006475"/>
          </a:xfrm>
          <a:prstGeom prst="rect">
            <a:avLst/>
          </a:prstGeom>
          <a:noFill/>
          <a:ln w="12700">
            <a:noFill/>
            <a:miter lim="800000"/>
            <a:headEnd type="none" w="sm" len="sm"/>
            <a:tailEnd type="none" w="sm" len="sm"/>
          </a:ln>
        </p:spPr>
        <p:txBody>
          <a:bodyPr>
            <a:spAutoFit/>
          </a:bodyPr>
          <a:lstStyle/>
          <a:p>
            <a:pPr>
              <a:spcBef>
                <a:spcPct val="50000"/>
              </a:spcBef>
            </a:pPr>
            <a:r>
              <a:rPr lang="en-US" sz="2000" b="1">
                <a:solidFill>
                  <a:srgbClr val="000000"/>
                </a:solidFill>
              </a:rPr>
              <a:t>Pentagon</a:t>
            </a:r>
            <a:br>
              <a:rPr lang="en-US" sz="2000" b="1">
                <a:solidFill>
                  <a:srgbClr val="000000"/>
                </a:solidFill>
              </a:rPr>
            </a:br>
            <a:r>
              <a:rPr lang="en-US" sz="2000" b="1">
                <a:solidFill>
                  <a:srgbClr val="000000"/>
                </a:solidFill>
              </a:rPr>
              <a:t>1,489’ wide (921’ per side)</a:t>
            </a:r>
            <a:br>
              <a:rPr lang="en-US" sz="2000" b="1">
                <a:solidFill>
                  <a:srgbClr val="000000"/>
                </a:solidFill>
              </a:rPr>
            </a:br>
            <a:r>
              <a:rPr lang="en-US" sz="2000" b="1">
                <a:solidFill>
                  <a:srgbClr val="000000"/>
                </a:solidFill>
              </a:rPr>
              <a:t>71’ tall</a:t>
            </a:r>
          </a:p>
        </p:txBody>
      </p:sp>
      <p:grpSp>
        <p:nvGrpSpPr>
          <p:cNvPr id="2" name="Group 6"/>
          <p:cNvGrpSpPr>
            <a:grpSpLocks/>
          </p:cNvGrpSpPr>
          <p:nvPr/>
        </p:nvGrpSpPr>
        <p:grpSpPr bwMode="auto">
          <a:xfrm>
            <a:off x="4876800" y="3276600"/>
            <a:ext cx="2173288" cy="1371600"/>
            <a:chOff x="3072" y="2064"/>
            <a:chExt cx="1369" cy="864"/>
          </a:xfrm>
        </p:grpSpPr>
        <p:sp>
          <p:nvSpPr>
            <p:cNvPr id="45069" name="Text Box 7"/>
            <p:cNvSpPr txBox="1">
              <a:spLocks noChangeArrowheads="1"/>
            </p:cNvSpPr>
            <p:nvPr/>
          </p:nvSpPr>
          <p:spPr bwMode="auto">
            <a:xfrm>
              <a:off x="3072" y="2064"/>
              <a:ext cx="1369" cy="634"/>
            </a:xfrm>
            <a:prstGeom prst="rect">
              <a:avLst/>
            </a:prstGeom>
            <a:noFill/>
            <a:ln w="12700">
              <a:noFill/>
              <a:miter lim="800000"/>
              <a:headEnd type="none" w="sm" len="sm"/>
              <a:tailEnd type="none" w="sm" len="sm"/>
            </a:ln>
          </p:spPr>
          <p:txBody>
            <a:bodyPr>
              <a:spAutoFit/>
            </a:bodyPr>
            <a:lstStyle/>
            <a:p>
              <a:pPr>
                <a:spcBef>
                  <a:spcPct val="50000"/>
                </a:spcBef>
              </a:pPr>
              <a:r>
                <a:rPr lang="en-US" sz="2000" b="1"/>
                <a:t>Spent Fuel Pool </a:t>
              </a:r>
              <a:br>
                <a:rPr lang="en-US" sz="2000" b="1"/>
              </a:br>
              <a:r>
                <a:rPr lang="en-US" sz="2000" b="1"/>
                <a:t>80’ wide</a:t>
              </a:r>
              <a:br>
                <a:rPr lang="en-US" sz="2000" b="1"/>
              </a:br>
              <a:r>
                <a:rPr lang="en-US" sz="2000" b="1"/>
                <a:t>40’ tall</a:t>
              </a:r>
              <a:endParaRPr lang="en-US" sz="2400">
                <a:latin typeface="Times New Roman" pitchFamily="18" charset="0"/>
              </a:endParaRPr>
            </a:p>
          </p:txBody>
        </p:sp>
        <p:sp>
          <p:nvSpPr>
            <p:cNvPr id="45070" name="Line 8"/>
            <p:cNvSpPr>
              <a:spLocks noChangeShapeType="1"/>
            </p:cNvSpPr>
            <p:nvPr/>
          </p:nvSpPr>
          <p:spPr bwMode="auto">
            <a:xfrm>
              <a:off x="3840" y="2304"/>
              <a:ext cx="144" cy="624"/>
            </a:xfrm>
            <a:prstGeom prst="line">
              <a:avLst/>
            </a:prstGeom>
            <a:noFill/>
            <a:ln w="28575">
              <a:solidFill>
                <a:schemeClr val="tx1"/>
              </a:solidFill>
              <a:round/>
              <a:headEnd type="none" w="sm" len="sm"/>
              <a:tailEnd type="triangle" w="med" len="med"/>
            </a:ln>
          </p:spPr>
          <p:txBody>
            <a:bodyPr/>
            <a:lstStyle/>
            <a:p>
              <a:endParaRPr lang="en-US"/>
            </a:p>
          </p:txBody>
        </p:sp>
      </p:grpSp>
      <p:grpSp>
        <p:nvGrpSpPr>
          <p:cNvPr id="3" name="Group 9"/>
          <p:cNvGrpSpPr>
            <a:grpSpLocks/>
          </p:cNvGrpSpPr>
          <p:nvPr/>
        </p:nvGrpSpPr>
        <p:grpSpPr bwMode="auto">
          <a:xfrm>
            <a:off x="5791200" y="2590800"/>
            <a:ext cx="2895600" cy="1905000"/>
            <a:chOff x="3648" y="1632"/>
            <a:chExt cx="1824" cy="1200"/>
          </a:xfrm>
        </p:grpSpPr>
        <p:sp>
          <p:nvSpPr>
            <p:cNvPr id="45067" name="Text Box 10"/>
            <p:cNvSpPr txBox="1">
              <a:spLocks noChangeArrowheads="1"/>
            </p:cNvSpPr>
            <p:nvPr/>
          </p:nvSpPr>
          <p:spPr bwMode="auto">
            <a:xfrm>
              <a:off x="3648" y="1632"/>
              <a:ext cx="1824" cy="634"/>
            </a:xfrm>
            <a:prstGeom prst="rect">
              <a:avLst/>
            </a:prstGeom>
            <a:noFill/>
            <a:ln w="12700">
              <a:noFill/>
              <a:miter lim="800000"/>
              <a:headEnd type="none" w="sm" len="sm"/>
              <a:tailEnd type="none" w="sm" len="sm"/>
            </a:ln>
          </p:spPr>
          <p:txBody>
            <a:bodyPr>
              <a:spAutoFit/>
            </a:bodyPr>
            <a:lstStyle/>
            <a:p>
              <a:pPr algn="r">
                <a:spcBef>
                  <a:spcPct val="50000"/>
                </a:spcBef>
              </a:pPr>
              <a:r>
                <a:rPr lang="en-US" sz="2000" b="1">
                  <a:solidFill>
                    <a:schemeClr val="bg1"/>
                  </a:solidFill>
                </a:rPr>
                <a:t>Containment Building</a:t>
              </a:r>
              <a:br>
                <a:rPr lang="en-US" sz="2000" b="1">
                  <a:solidFill>
                    <a:schemeClr val="bg1"/>
                  </a:solidFill>
                </a:rPr>
              </a:br>
              <a:r>
                <a:rPr lang="en-US" sz="2000" b="1">
                  <a:solidFill>
                    <a:schemeClr val="bg1"/>
                  </a:solidFill>
                </a:rPr>
                <a:t>130’ wide</a:t>
              </a:r>
              <a:br>
                <a:rPr lang="en-US" sz="2000" b="1">
                  <a:solidFill>
                    <a:schemeClr val="bg1"/>
                  </a:solidFill>
                </a:rPr>
              </a:br>
              <a:r>
                <a:rPr lang="en-US" sz="2000" b="1">
                  <a:solidFill>
                    <a:schemeClr val="bg1"/>
                  </a:solidFill>
                </a:rPr>
                <a:t>160’ tall</a:t>
              </a:r>
            </a:p>
          </p:txBody>
        </p:sp>
        <p:sp>
          <p:nvSpPr>
            <p:cNvPr id="45068" name="Line 11"/>
            <p:cNvSpPr>
              <a:spLocks noChangeShapeType="1"/>
            </p:cNvSpPr>
            <p:nvPr/>
          </p:nvSpPr>
          <p:spPr bwMode="auto">
            <a:xfrm flipH="1">
              <a:off x="4320" y="2208"/>
              <a:ext cx="432" cy="624"/>
            </a:xfrm>
            <a:prstGeom prst="line">
              <a:avLst/>
            </a:prstGeom>
            <a:noFill/>
            <a:ln w="28575">
              <a:solidFill>
                <a:schemeClr val="tx1"/>
              </a:solidFill>
              <a:round/>
              <a:headEnd type="none" w="sm" len="sm"/>
              <a:tailEnd type="triangle" w="med" len="med"/>
            </a:ln>
          </p:spPr>
          <p:txBody>
            <a:bodyPr/>
            <a:lstStyle/>
            <a:p>
              <a:endParaRPr lang="en-US"/>
            </a:p>
          </p:txBody>
        </p:sp>
      </p:grpSp>
      <p:grpSp>
        <p:nvGrpSpPr>
          <p:cNvPr id="4" name="Group 12"/>
          <p:cNvGrpSpPr>
            <a:grpSpLocks/>
          </p:cNvGrpSpPr>
          <p:nvPr/>
        </p:nvGrpSpPr>
        <p:grpSpPr bwMode="auto">
          <a:xfrm>
            <a:off x="7162800" y="4800600"/>
            <a:ext cx="1825625" cy="2057400"/>
            <a:chOff x="4512" y="3024"/>
            <a:chExt cx="1150" cy="1296"/>
          </a:xfrm>
        </p:grpSpPr>
        <p:sp>
          <p:nvSpPr>
            <p:cNvPr id="45065" name="Text Box 13"/>
            <p:cNvSpPr txBox="1">
              <a:spLocks noChangeArrowheads="1"/>
            </p:cNvSpPr>
            <p:nvPr/>
          </p:nvSpPr>
          <p:spPr bwMode="auto">
            <a:xfrm>
              <a:off x="4560" y="3264"/>
              <a:ext cx="1102" cy="1056"/>
            </a:xfrm>
            <a:prstGeom prst="rect">
              <a:avLst/>
            </a:prstGeom>
            <a:noFill/>
            <a:ln w="12700">
              <a:noFill/>
              <a:miter lim="800000"/>
              <a:headEnd type="none" w="sm" len="sm"/>
              <a:tailEnd type="none" w="sm" len="sm"/>
            </a:ln>
          </p:spPr>
          <p:txBody>
            <a:bodyPr wrap="none">
              <a:spAutoFit/>
            </a:bodyPr>
            <a:lstStyle/>
            <a:p>
              <a:pPr>
                <a:spcBef>
                  <a:spcPct val="50000"/>
                </a:spcBef>
              </a:pPr>
              <a:r>
                <a:rPr lang="en-US" sz="2000" b="1">
                  <a:solidFill>
                    <a:srgbClr val="000000"/>
                  </a:solidFill>
                </a:rPr>
                <a:t>Dry Casks</a:t>
              </a:r>
              <a:br>
                <a:rPr lang="en-US" sz="2000" b="1">
                  <a:solidFill>
                    <a:srgbClr val="000000"/>
                  </a:solidFill>
                </a:rPr>
              </a:br>
              <a:r>
                <a:rPr lang="en-US" sz="2000" b="1">
                  <a:solidFill>
                    <a:srgbClr val="000000"/>
                  </a:solidFill>
                </a:rPr>
                <a:t>10’ wide</a:t>
              </a:r>
              <a:br>
                <a:rPr lang="en-US" sz="2000" b="1">
                  <a:solidFill>
                    <a:srgbClr val="000000"/>
                  </a:solidFill>
                </a:rPr>
              </a:br>
              <a:r>
                <a:rPr lang="en-US" sz="2000" b="1">
                  <a:solidFill>
                    <a:srgbClr val="000000"/>
                  </a:solidFill>
                </a:rPr>
                <a:t>20’ tall</a:t>
              </a:r>
              <a:br>
                <a:rPr lang="en-US" sz="2000" b="1">
                  <a:solidFill>
                    <a:srgbClr val="000000"/>
                  </a:solidFill>
                </a:rPr>
              </a:br>
              <a:r>
                <a:rPr lang="en-US" sz="2000" b="1">
                  <a:solidFill>
                    <a:srgbClr val="000000"/>
                  </a:solidFill>
                </a:rPr>
                <a:t>(12 depicted)</a:t>
              </a:r>
            </a:p>
            <a:p>
              <a:endParaRPr lang="en-US" sz="2400">
                <a:latin typeface="Times New Roman" pitchFamily="18" charset="0"/>
              </a:endParaRPr>
            </a:p>
          </p:txBody>
        </p:sp>
        <p:sp>
          <p:nvSpPr>
            <p:cNvPr id="45066" name="Line 14"/>
            <p:cNvSpPr>
              <a:spLocks noChangeShapeType="1"/>
            </p:cNvSpPr>
            <p:nvPr/>
          </p:nvSpPr>
          <p:spPr bwMode="auto">
            <a:xfrm flipH="1" flipV="1">
              <a:off x="4512" y="3024"/>
              <a:ext cx="96" cy="288"/>
            </a:xfrm>
            <a:prstGeom prst="line">
              <a:avLst/>
            </a:prstGeom>
            <a:noFill/>
            <a:ln w="28575">
              <a:solidFill>
                <a:srgbClr val="000000"/>
              </a:solidFill>
              <a:round/>
              <a:headEnd type="none" w="sm" len="sm"/>
              <a:tailEnd type="triangle" w="med" len="me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0292"/>
                                        </p:tgtEl>
                                        <p:attrNameLst>
                                          <p:attrName>style.visibility</p:attrName>
                                        </p:attrNameLst>
                                      </p:cBhvr>
                                      <p:to>
                                        <p:strVal val="visible"/>
                                      </p:to>
                                    </p:set>
                                    <p:animEffect transition="in" filter="wipe(up)">
                                      <p:cBhvr>
                                        <p:cTn id="7" dur="500"/>
                                        <p:tgtEl>
                                          <p:spTgt spid="14029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40293"/>
                                        </p:tgtEl>
                                        <p:attrNameLst>
                                          <p:attrName>style.visibility</p:attrName>
                                        </p:attrNameLst>
                                      </p:cBhvr>
                                      <p:to>
                                        <p:strVal val="visible"/>
                                      </p:to>
                                    </p:set>
                                    <p:animEffect transition="in" filter="wipe(up)">
                                      <p:cBhvr>
                                        <p:cTn id="11" dur="500"/>
                                        <p:tgtEl>
                                          <p:spTgt spid="140293"/>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autoUpdateAnimBg="0"/>
      <p:bldP spid="140293"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title"/>
          </p:nvPr>
        </p:nvSpPr>
        <p:spPr>
          <a:xfrm>
            <a:off x="457200" y="274638"/>
            <a:ext cx="8229600" cy="715962"/>
          </a:xfrm>
        </p:spPr>
        <p:txBody>
          <a:bodyPr/>
          <a:lstStyle/>
          <a:p>
            <a:pPr eaLnBrk="1" hangingPunct="1"/>
            <a:r>
              <a:rPr lang="en-US" sz="4000"/>
              <a:t>Yucca Mountain Site</a:t>
            </a:r>
          </a:p>
        </p:txBody>
      </p:sp>
      <p:pic>
        <p:nvPicPr>
          <p:cNvPr id="46083" name="Picture 4" descr="Yucca_Nevada_Map"/>
          <p:cNvPicPr>
            <a:picLocks noGrp="1" noChangeAspect="1" noChangeArrowheads="1"/>
          </p:cNvPicPr>
          <p:nvPr>
            <p:ph idx="1"/>
          </p:nvPr>
        </p:nvPicPr>
        <p:blipFill>
          <a:blip r:embed="rId2" cstate="print"/>
          <a:srcRect/>
          <a:stretch>
            <a:fillRect/>
          </a:stretch>
        </p:blipFill>
        <p:spPr>
          <a:xfrm>
            <a:off x="2071688" y="914400"/>
            <a:ext cx="5014912" cy="5562600"/>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eaLnBrk="1" hangingPunct="1"/>
            <a:r>
              <a:rPr lang="en-US"/>
              <a:t>Yucca Mountain Site</a:t>
            </a:r>
          </a:p>
        </p:txBody>
      </p:sp>
      <p:pic>
        <p:nvPicPr>
          <p:cNvPr id="47107" name="Picture 4" descr="Yucca Photo"/>
          <p:cNvPicPr>
            <a:picLocks noGrp="1" noChangeAspect="1" noChangeArrowheads="1"/>
          </p:cNvPicPr>
          <p:nvPr>
            <p:ph idx="1"/>
          </p:nvPr>
        </p:nvPicPr>
        <p:blipFill>
          <a:blip r:embed="rId2" cstate="print"/>
          <a:srcRect/>
          <a:stretch>
            <a:fillRect/>
          </a:stretch>
        </p:blipFill>
        <p:spPr>
          <a:xfrm>
            <a:off x="1763713" y="1600200"/>
            <a:ext cx="5616575" cy="4525963"/>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Yucca New"/>
          <p:cNvPicPr>
            <a:picLocks noGrp="1" noChangeAspect="1" noChangeArrowheads="1"/>
          </p:cNvPicPr>
          <p:nvPr>
            <p:ph idx="4294967295"/>
          </p:nvPr>
        </p:nvPicPr>
        <p:blipFill>
          <a:blip r:embed="rId2" cstate="print"/>
          <a:srcRect/>
          <a:stretch>
            <a:fillRect/>
          </a:stretch>
        </p:blipFill>
        <p:spPr>
          <a:xfrm>
            <a:off x="381000" y="228600"/>
            <a:ext cx="8610600" cy="62484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23825" y="630238"/>
          <a:ext cx="8562975" cy="5541962"/>
        </p:xfrm>
        <a:graphic>
          <a:graphicData uri="http://schemas.openxmlformats.org/presentationml/2006/ole">
            <mc:AlternateContent xmlns:mc="http://schemas.openxmlformats.org/markup-compatibility/2006">
              <mc:Choice xmlns:v="urn:schemas-microsoft-com:vml" Requires="v">
                <p:oleObj spid="_x0000_s1027" name="Acrobat Document" r:id="rId3" imgW="15553440" imgH="10046880" progId="AcroExch.Document.11">
                  <p:embed/>
                </p:oleObj>
              </mc:Choice>
              <mc:Fallback>
                <p:oleObj name="Acrobat Document" r:id="rId3" imgW="15553440" imgH="10046880" progId="AcroExch.Document.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825" y="630238"/>
                        <a:ext cx="8562975" cy="554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Title 2"/>
          <p:cNvSpPr>
            <a:spLocks noGrp="1"/>
          </p:cNvSpPr>
          <p:nvPr>
            <p:ph type="title"/>
          </p:nvPr>
        </p:nvSpPr>
        <p:spPr/>
        <p:txBody>
          <a:bodyPr/>
          <a:lstStyle/>
          <a:p>
            <a:pPr eaLnBrk="1" hangingPunct="1"/>
            <a:r>
              <a:rPr lang="en-US"/>
              <a:t>U.S. Nuclear Plants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6" descr="Trans Container"/>
          <p:cNvPicPr>
            <a:picLocks noChangeAspect="1" noChangeArrowheads="1"/>
          </p:cNvPicPr>
          <p:nvPr/>
        </p:nvPicPr>
        <p:blipFill>
          <a:blip r:embed="rId2" cstate="print"/>
          <a:srcRect/>
          <a:stretch>
            <a:fillRect/>
          </a:stretch>
        </p:blipFill>
        <p:spPr bwMode="auto">
          <a:xfrm>
            <a:off x="1295400" y="1143000"/>
            <a:ext cx="6562725" cy="5432425"/>
          </a:xfrm>
          <a:prstGeom prst="rect">
            <a:avLst/>
          </a:prstGeom>
          <a:noFill/>
          <a:ln w="9525">
            <a:noFill/>
            <a:miter lim="800000"/>
            <a:headEnd/>
            <a:tailEnd/>
          </a:ln>
        </p:spPr>
      </p:pic>
      <p:sp>
        <p:nvSpPr>
          <p:cNvPr id="48131" name="Rectangle 8"/>
          <p:cNvSpPr>
            <a:spLocks noGrp="1" noChangeArrowheads="1"/>
          </p:cNvSpPr>
          <p:nvPr>
            <p:ph type="title"/>
          </p:nvPr>
        </p:nvSpPr>
        <p:spPr>
          <a:xfrm>
            <a:off x="381000" y="152400"/>
            <a:ext cx="8229600" cy="838200"/>
          </a:xfrm>
        </p:spPr>
        <p:txBody>
          <a:bodyPr/>
          <a:lstStyle/>
          <a:p>
            <a:pPr eaLnBrk="1" hangingPunct="1"/>
            <a:r>
              <a:rPr lang="en-US"/>
              <a:t>Shipping Cask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p:txBody>
          <a:bodyPr/>
          <a:lstStyle/>
          <a:p>
            <a:pPr eaLnBrk="1" hangingPunct="1"/>
            <a:r>
              <a:rPr lang="en-US" sz="4000"/>
              <a:t>Shipping Cask Test with 80mph Locomotive</a:t>
            </a:r>
          </a:p>
        </p:txBody>
      </p:sp>
      <p:pic>
        <p:nvPicPr>
          <p:cNvPr id="49155" name="Picture 6" descr="ts8_crashtest1"/>
          <p:cNvPicPr>
            <a:picLocks noGrp="1" noChangeAspect="1" noChangeArrowheads="1"/>
          </p:cNvPicPr>
          <p:nvPr>
            <p:ph idx="1"/>
          </p:nvPr>
        </p:nvPicPr>
        <p:blipFill>
          <a:blip r:embed="rId2" cstate="print"/>
          <a:srcRect/>
          <a:stretch>
            <a:fillRect/>
          </a:stretch>
        </p:blipFill>
        <p:spPr>
          <a:xfrm>
            <a:off x="990600" y="1981200"/>
            <a:ext cx="7239000" cy="3810000"/>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pPr eaLnBrk="1" hangingPunct="1"/>
            <a:r>
              <a:rPr lang="en-US" sz="4000"/>
              <a:t>Locomotive Impacting the Shipping Cask </a:t>
            </a:r>
          </a:p>
        </p:txBody>
      </p:sp>
      <p:pic>
        <p:nvPicPr>
          <p:cNvPr id="50179" name="Picture 6" descr="ts9_crashtest2"/>
          <p:cNvPicPr>
            <a:picLocks noGrp="1" noChangeAspect="1" noChangeArrowheads="1"/>
          </p:cNvPicPr>
          <p:nvPr>
            <p:ph idx="1"/>
          </p:nvPr>
        </p:nvPicPr>
        <p:blipFill>
          <a:blip r:embed="rId2" cstate="print"/>
          <a:srcRect/>
          <a:stretch>
            <a:fillRect/>
          </a:stretch>
        </p:blipFill>
        <p:spPr>
          <a:xfrm>
            <a:off x="1143000" y="1752600"/>
            <a:ext cx="6858000" cy="4343400"/>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Grp="1" noChangeArrowheads="1"/>
          </p:cNvSpPr>
          <p:nvPr>
            <p:ph type="title"/>
          </p:nvPr>
        </p:nvSpPr>
        <p:spPr/>
        <p:txBody>
          <a:bodyPr/>
          <a:lstStyle/>
          <a:p>
            <a:pPr eaLnBrk="1" hangingPunct="1"/>
            <a:r>
              <a:rPr lang="en-US"/>
              <a:t>Shipping Cask after Test</a:t>
            </a:r>
          </a:p>
        </p:txBody>
      </p:sp>
      <p:pic>
        <p:nvPicPr>
          <p:cNvPr id="51203" name="Picture 6" descr="ts10_aftercrash"/>
          <p:cNvPicPr>
            <a:picLocks noGrp="1" noChangeAspect="1" noChangeArrowheads="1"/>
          </p:cNvPicPr>
          <p:nvPr>
            <p:ph idx="1"/>
          </p:nvPr>
        </p:nvPicPr>
        <p:blipFill>
          <a:blip r:embed="rId2" cstate="print"/>
          <a:srcRect/>
          <a:stretch>
            <a:fillRect/>
          </a:stretch>
        </p:blipFill>
        <p:spPr>
          <a:xfrm>
            <a:off x="1219200" y="1905000"/>
            <a:ext cx="6858000" cy="3962400"/>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type="title"/>
          </p:nvPr>
        </p:nvSpPr>
        <p:spPr/>
        <p:txBody>
          <a:bodyPr/>
          <a:lstStyle/>
          <a:p>
            <a:pPr eaLnBrk="1" hangingPunct="1"/>
            <a:r>
              <a:rPr lang="en-US"/>
              <a:t>Spent Fuel Storage Canister</a:t>
            </a:r>
          </a:p>
        </p:txBody>
      </p:sp>
      <p:pic>
        <p:nvPicPr>
          <p:cNvPr id="52227" name="Picture 4" descr="Storage Canister"/>
          <p:cNvPicPr>
            <a:picLocks noGrp="1" noChangeAspect="1" noChangeArrowheads="1"/>
          </p:cNvPicPr>
          <p:nvPr>
            <p:ph idx="1"/>
          </p:nvPr>
        </p:nvPicPr>
        <p:blipFill>
          <a:blip r:embed="rId2" cstate="print"/>
          <a:srcRect/>
          <a:stretch>
            <a:fillRect/>
          </a:stretch>
        </p:blipFill>
        <p:spPr>
          <a:xfrm>
            <a:off x="1763713" y="1600200"/>
            <a:ext cx="5616575" cy="4525963"/>
          </a:xfr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74638"/>
            <a:ext cx="8229600" cy="639762"/>
          </a:xfrm>
        </p:spPr>
        <p:txBody>
          <a:bodyPr/>
          <a:lstStyle/>
          <a:p>
            <a:pPr eaLnBrk="1" hangingPunct="1"/>
            <a:r>
              <a:rPr lang="en-US" sz="4000"/>
              <a:t>Engineered and Natural Barriers </a:t>
            </a:r>
          </a:p>
        </p:txBody>
      </p:sp>
      <p:pic>
        <p:nvPicPr>
          <p:cNvPr id="54275" name="Picture 3" descr="Yucca_Natural_Engineered_Barriers"/>
          <p:cNvPicPr>
            <a:picLocks noGrp="1" noChangeAspect="1" noChangeArrowheads="1"/>
          </p:cNvPicPr>
          <p:nvPr>
            <p:ph idx="1"/>
          </p:nvPr>
        </p:nvPicPr>
        <p:blipFill>
          <a:blip r:embed="rId2" cstate="print"/>
          <a:srcRect/>
          <a:stretch>
            <a:fillRect/>
          </a:stretch>
        </p:blipFill>
        <p:spPr>
          <a:xfrm>
            <a:off x="1066800" y="990600"/>
            <a:ext cx="7239000" cy="5867400"/>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cstate="print"/>
          <a:srcRect/>
          <a:stretch>
            <a:fillRect/>
          </a:stretch>
        </p:blipFill>
        <p:spPr bwMode="auto">
          <a:xfrm>
            <a:off x="700088" y="742950"/>
            <a:ext cx="7743825" cy="53721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srcRect/>
          <a:stretch>
            <a:fillRect/>
          </a:stretch>
        </p:blipFill>
        <p:spPr bwMode="auto">
          <a:xfrm>
            <a:off x="681038" y="1085850"/>
            <a:ext cx="7781925" cy="4686300"/>
          </a:xfrm>
          <a:prstGeom prst="rect">
            <a:avLst/>
          </a:prstGeom>
          <a:noFill/>
          <a:ln w="9525">
            <a:noFill/>
            <a:miter lim="800000"/>
            <a:headEnd/>
            <a:tailEnd/>
          </a:ln>
        </p:spPr>
      </p:pic>
      <p:pic>
        <p:nvPicPr>
          <p:cNvPr id="62467" name="Picture 3"/>
          <p:cNvPicPr>
            <a:picLocks noChangeAspect="1" noChangeArrowheads="1"/>
          </p:cNvPicPr>
          <p:nvPr/>
        </p:nvPicPr>
        <p:blipFill>
          <a:blip r:embed="rId3" cstate="print"/>
          <a:srcRect/>
          <a:stretch>
            <a:fillRect/>
          </a:stretch>
        </p:blipFill>
        <p:spPr bwMode="auto">
          <a:xfrm>
            <a:off x="595313" y="738188"/>
            <a:ext cx="7953375" cy="5381625"/>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690563" y="733425"/>
            <a:ext cx="7762875" cy="539115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1166813" y="1814513"/>
            <a:ext cx="6810375" cy="32289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p:txBody>
          <a:bodyPr/>
          <a:lstStyle/>
          <a:p>
            <a:pPr eaLnBrk="1" hangingPunct="1"/>
            <a:r>
              <a:rPr lang="en-US"/>
              <a:t>Pressurized Water Reactor</a:t>
            </a:r>
          </a:p>
        </p:txBody>
      </p:sp>
      <p:pic>
        <p:nvPicPr>
          <p:cNvPr id="24579" name="Picture 2" descr="student-pwr"/>
          <p:cNvPicPr>
            <a:picLocks noGrp="1" noChangeAspect="1" noChangeArrowheads="1" noCrop="1"/>
          </p:cNvPicPr>
          <p:nvPr>
            <p:ph idx="4294967295"/>
          </p:nvPr>
        </p:nvPicPr>
        <p:blipFill>
          <a:blip r:embed="rId2" cstate="print"/>
          <a:srcRect/>
          <a:stretch>
            <a:fillRect/>
          </a:stretch>
        </p:blipFill>
        <p:spPr>
          <a:xfrm>
            <a:off x="1066800" y="1600200"/>
            <a:ext cx="6634163" cy="4791075"/>
          </a:xfr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a:t>Yucca Mountain Calculated Doses from the DOE SAR</a:t>
            </a:r>
          </a:p>
        </p:txBody>
      </p:sp>
      <p:sp>
        <p:nvSpPr>
          <p:cNvPr id="65539" name="Content Placeholder 2"/>
          <p:cNvSpPr>
            <a:spLocks noGrp="1"/>
          </p:cNvSpPr>
          <p:nvPr>
            <p:ph idx="1"/>
          </p:nvPr>
        </p:nvSpPr>
        <p:spPr/>
        <p:txBody>
          <a:bodyPr/>
          <a:lstStyle/>
          <a:p>
            <a:pPr>
              <a:buFont typeface="Arial" charset="0"/>
              <a:buNone/>
            </a:pPr>
            <a:r>
              <a:rPr lang="en-US"/>
              <a:t>Max Annual Mean Dose during the first 10,000 years after closure:  0.24 mrem</a:t>
            </a:r>
          </a:p>
          <a:p>
            <a:pPr>
              <a:buFont typeface="Arial" charset="0"/>
              <a:buNone/>
            </a:pPr>
            <a:endParaRPr lang="en-US"/>
          </a:p>
          <a:p>
            <a:pPr>
              <a:buFont typeface="Arial" charset="0"/>
              <a:buNone/>
            </a:pPr>
            <a:r>
              <a:rPr lang="en-US"/>
              <a:t>Max Annual Median Dose during the first 1,000,000 years after closure:  0.96 mrem.</a:t>
            </a:r>
          </a:p>
          <a:p>
            <a:pPr>
              <a:buFont typeface="Arial" charset="0"/>
              <a:buNone/>
            </a:pPr>
            <a:r>
              <a:rPr lang="en-US"/>
              <a:t>This max dose occurs at about 720,000 years after closure.</a:t>
            </a:r>
          </a:p>
          <a:p>
            <a:pPr>
              <a:buFont typeface="Arial" charset="0"/>
              <a:buNone/>
            </a:pPr>
            <a:r>
              <a:rPr lang="en-US"/>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457200" y="274638"/>
            <a:ext cx="8229600" cy="715962"/>
          </a:xfrm>
        </p:spPr>
        <p:txBody>
          <a:bodyPr/>
          <a:lstStyle/>
          <a:p>
            <a:r>
              <a:rPr lang="en-US"/>
              <a:t>Current Status in the U.S.</a:t>
            </a:r>
          </a:p>
        </p:txBody>
      </p:sp>
      <p:sp>
        <p:nvSpPr>
          <p:cNvPr id="66563" name="Content Placeholder 2"/>
          <p:cNvSpPr>
            <a:spLocks noGrp="1"/>
          </p:cNvSpPr>
          <p:nvPr>
            <p:ph idx="1"/>
          </p:nvPr>
        </p:nvSpPr>
        <p:spPr>
          <a:xfrm>
            <a:off x="457200" y="1143000"/>
            <a:ext cx="8229600" cy="4983163"/>
          </a:xfrm>
        </p:spPr>
        <p:txBody>
          <a:bodyPr/>
          <a:lstStyle/>
          <a:p>
            <a:r>
              <a:rPr lang="en-US" dirty="0"/>
              <a:t>Yucca Mountain project killed politically	</a:t>
            </a:r>
          </a:p>
          <a:p>
            <a:r>
              <a:rPr lang="en-US" dirty="0"/>
              <a:t>Interim storage at reactor sites in dry casks (endorsed by the NRC)</a:t>
            </a:r>
          </a:p>
          <a:p>
            <a:r>
              <a:rPr lang="en-US" dirty="0"/>
              <a:t>By law, the DOE is still responsible for taking ownership and disposing of spent fuel</a:t>
            </a:r>
          </a:p>
          <a:p>
            <a:r>
              <a:rPr lang="en-US" dirty="0"/>
              <a:t>Still unsettled and very political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Once-Through Fuel Cycle"/>
          <p:cNvPicPr>
            <a:picLocks noGrp="1" noChangeAspect="1" noChangeArrowheads="1"/>
          </p:cNvPicPr>
          <p:nvPr>
            <p:ph idx="4294967295"/>
          </p:nvPr>
        </p:nvPicPr>
        <p:blipFill>
          <a:blip r:embed="rId2" cstate="print"/>
          <a:srcRect/>
          <a:stretch>
            <a:fillRect/>
          </a:stretch>
        </p:blipFill>
        <p:spPr>
          <a:xfrm>
            <a:off x="457200" y="228600"/>
            <a:ext cx="8305800" cy="6324600"/>
          </a:xfr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Advanced Fuel Cycle"/>
          <p:cNvPicPr>
            <a:picLocks noGrp="1" noChangeAspect="1" noChangeArrowheads="1"/>
          </p:cNvPicPr>
          <p:nvPr>
            <p:ph idx="4294967295"/>
          </p:nvPr>
        </p:nvPicPr>
        <p:blipFill>
          <a:blip r:embed="rId2" cstate="print"/>
          <a:srcRect/>
          <a:stretch>
            <a:fillRect/>
          </a:stretch>
        </p:blipFill>
        <p:spPr>
          <a:xfrm>
            <a:off x="0" y="0"/>
            <a:ext cx="8915400" cy="6858000"/>
          </a:xfr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CYL_YARD"/>
          <p:cNvPicPr>
            <a:picLocks noChangeAspect="1" noChangeArrowheads="1"/>
          </p:cNvPicPr>
          <p:nvPr/>
        </p:nvPicPr>
        <p:blipFill>
          <a:blip r:embed="rId3" cstate="print"/>
          <a:srcRect/>
          <a:stretch>
            <a:fillRect/>
          </a:stretch>
        </p:blipFill>
        <p:spPr bwMode="auto">
          <a:xfrm>
            <a:off x="1295400" y="1219200"/>
            <a:ext cx="7315200" cy="4845050"/>
          </a:xfrm>
          <a:prstGeom prst="rect">
            <a:avLst/>
          </a:prstGeom>
          <a:noFill/>
          <a:ln w="9525">
            <a:noFill/>
            <a:miter lim="800000"/>
            <a:headEnd/>
            <a:tailEnd/>
          </a:ln>
        </p:spPr>
      </p:pic>
      <p:sp>
        <p:nvSpPr>
          <p:cNvPr id="209923" name="Text Box 3"/>
          <p:cNvSpPr txBox="1">
            <a:spLocks noChangeArrowheads="1"/>
          </p:cNvSpPr>
          <p:nvPr/>
        </p:nvSpPr>
        <p:spPr bwMode="auto">
          <a:xfrm>
            <a:off x="1447800" y="381000"/>
            <a:ext cx="12099925" cy="579438"/>
          </a:xfrm>
          <a:prstGeom prst="rect">
            <a:avLst/>
          </a:prstGeom>
          <a:noFill/>
          <a:ln w="9525">
            <a:noFill/>
            <a:miter lim="800000"/>
            <a:headEnd/>
            <a:tailEnd/>
          </a:ln>
          <a:effectLst/>
        </p:spPr>
        <p:txBody>
          <a:bodyPr>
            <a:spAutoFit/>
          </a:bodyPr>
          <a:lstStyle/>
          <a:p>
            <a:pPr eaLnBrk="0" hangingPunct="0">
              <a:defRPr/>
            </a:pPr>
            <a:r>
              <a:rPr lang="en-US" sz="3200" b="1">
                <a:effectLst>
                  <a:outerShdw blurRad="38100" dist="38100" dir="2700000" algn="tl">
                    <a:srgbClr val="FFFFFF"/>
                  </a:outerShdw>
                </a:effectLst>
                <a:latin typeface="Times New Roman" pitchFamily="18" charset="0"/>
              </a:rPr>
              <a:t>Depleted</a:t>
            </a:r>
            <a:r>
              <a:rPr lang="en-US" sz="3200" b="1">
                <a:solidFill>
                  <a:srgbClr val="FF9900"/>
                </a:solidFill>
                <a:effectLst>
                  <a:outerShdw blurRad="38100" dist="38100" dir="2700000" algn="tl">
                    <a:srgbClr val="000000"/>
                  </a:outerShdw>
                </a:effectLst>
                <a:latin typeface="Times New Roman" pitchFamily="18" charset="0"/>
              </a:rPr>
              <a:t> </a:t>
            </a:r>
            <a:r>
              <a:rPr lang="en-US" sz="3200" b="1">
                <a:effectLst>
                  <a:outerShdw blurRad="38100" dist="38100" dir="2700000" algn="tl">
                    <a:srgbClr val="FFFFFF"/>
                  </a:outerShdw>
                </a:effectLst>
                <a:latin typeface="Times New Roman" pitchFamily="18" charset="0"/>
              </a:rPr>
              <a:t>Uranium – Enrichment Tailings</a:t>
            </a:r>
            <a:r>
              <a:rPr lang="en-US" sz="3200" b="1">
                <a:solidFill>
                  <a:srgbClr val="FF9900"/>
                </a:solidFill>
                <a:effectLst>
                  <a:outerShdw blurRad="38100" dist="38100" dir="2700000" algn="tl">
                    <a:srgbClr val="000000"/>
                  </a:outerShdw>
                </a:effectLst>
                <a:latin typeface="Times New Roman" pitchFamily="18" charset="0"/>
              </a:rPr>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274638"/>
            <a:ext cx="8229600" cy="792162"/>
          </a:xfrm>
        </p:spPr>
        <p:txBody>
          <a:bodyPr/>
          <a:lstStyle/>
          <a:p>
            <a:pPr eaLnBrk="1" hangingPunct="1"/>
            <a:r>
              <a:rPr lang="en-US" sz="3600"/>
              <a:t>Complete Fuel Cycle</a:t>
            </a:r>
          </a:p>
        </p:txBody>
      </p:sp>
      <p:pic>
        <p:nvPicPr>
          <p:cNvPr id="71683" name="Picture 3" descr="Fuel Cycle - Complete"/>
          <p:cNvPicPr>
            <a:picLocks noGrp="1" noChangeAspect="1" noChangeArrowheads="1"/>
          </p:cNvPicPr>
          <p:nvPr>
            <p:ph idx="1"/>
          </p:nvPr>
        </p:nvPicPr>
        <p:blipFill>
          <a:blip r:embed="rId2" cstate="print"/>
          <a:srcRect/>
          <a:stretch>
            <a:fillRect/>
          </a:stretch>
        </p:blipFill>
        <p:spPr>
          <a:xfrm>
            <a:off x="1219200" y="1143000"/>
            <a:ext cx="6781800" cy="5086350"/>
          </a:xfr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274638"/>
            <a:ext cx="8229600" cy="1020762"/>
          </a:xfrm>
        </p:spPr>
        <p:txBody>
          <a:bodyPr/>
          <a:lstStyle/>
          <a:p>
            <a:r>
              <a:rPr lang="en-US"/>
              <a:t>Toxicity of Used Nuclear Fuel Constituents  </a:t>
            </a:r>
          </a:p>
        </p:txBody>
      </p:sp>
      <p:pic>
        <p:nvPicPr>
          <p:cNvPr id="69635" name="Picture 2"/>
          <p:cNvPicPr>
            <a:picLocks noGrp="1" noChangeAspect="1" noChangeArrowheads="1"/>
          </p:cNvPicPr>
          <p:nvPr>
            <p:ph idx="1"/>
          </p:nvPr>
        </p:nvPicPr>
        <p:blipFill>
          <a:blip r:embed="rId2" cstate="print"/>
          <a:srcRect/>
          <a:stretch>
            <a:fillRect/>
          </a:stretch>
        </p:blipFill>
        <p:spPr>
          <a:xfrm>
            <a:off x="246063" y="1524000"/>
            <a:ext cx="8877300" cy="4800600"/>
          </a:xfr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Transmutation and Toxicity"/>
          <p:cNvPicPr>
            <a:picLocks noGrp="1" noChangeAspect="1" noChangeArrowheads="1"/>
          </p:cNvPicPr>
          <p:nvPr>
            <p:ph idx="4294967295"/>
          </p:nvPr>
        </p:nvPicPr>
        <p:blipFill>
          <a:blip r:embed="rId2" cstate="print"/>
          <a:srcRect/>
          <a:stretch>
            <a:fillRect/>
          </a:stretch>
        </p:blipFill>
        <p:spPr>
          <a:xfrm>
            <a:off x="152400" y="217488"/>
            <a:ext cx="8763000" cy="6411912"/>
          </a:xfr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AFCI Spent Fuel Management"/>
          <p:cNvPicPr>
            <a:picLocks noGrp="1" noChangeAspect="1" noChangeArrowheads="1"/>
          </p:cNvPicPr>
          <p:nvPr>
            <p:ph idx="4294967295"/>
          </p:nvPr>
        </p:nvPicPr>
        <p:blipFill>
          <a:blip r:embed="rId2" cstate="print"/>
          <a:srcRect/>
          <a:stretch>
            <a:fillRect/>
          </a:stretch>
        </p:blipFill>
        <p:spPr>
          <a:xfrm>
            <a:off x="228600" y="152400"/>
            <a:ext cx="8534400" cy="6477000"/>
          </a:xfr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ATW Graphic"/>
          <p:cNvPicPr>
            <a:picLocks noGrp="1" noChangeAspect="1" noChangeArrowheads="1"/>
          </p:cNvPicPr>
          <p:nvPr>
            <p:ph idx="4294967295"/>
          </p:nvPr>
        </p:nvPicPr>
        <p:blipFill>
          <a:blip r:embed="rId2" cstate="print"/>
          <a:srcRect/>
          <a:stretch>
            <a:fillRect/>
          </a:stretch>
        </p:blipFill>
        <p:spPr>
          <a:xfrm>
            <a:off x="0" y="228600"/>
            <a:ext cx="8839200" cy="6172200"/>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tudent-bwr"/>
          <p:cNvPicPr>
            <a:picLocks noChangeAspect="1" noChangeArrowheads="1" noCrop="1"/>
          </p:cNvPicPr>
          <p:nvPr/>
        </p:nvPicPr>
        <p:blipFill>
          <a:blip r:embed="rId2" cstate="print"/>
          <a:srcRect/>
          <a:stretch>
            <a:fillRect/>
          </a:stretch>
        </p:blipFill>
        <p:spPr bwMode="auto">
          <a:xfrm>
            <a:off x="1595438" y="1871663"/>
            <a:ext cx="5953125" cy="3114675"/>
          </a:xfrm>
          <a:prstGeom prst="rect">
            <a:avLst/>
          </a:prstGeom>
          <a:noFill/>
          <a:ln w="9525">
            <a:noFill/>
            <a:miter lim="800000"/>
            <a:headEnd/>
            <a:tailEnd/>
          </a:ln>
        </p:spPr>
      </p:pic>
      <p:sp>
        <p:nvSpPr>
          <p:cNvPr id="25603" name="Rectangle 3"/>
          <p:cNvSpPr>
            <a:spLocks noGrp="1" noChangeArrowheads="1"/>
          </p:cNvSpPr>
          <p:nvPr>
            <p:ph type="title"/>
          </p:nvPr>
        </p:nvSpPr>
        <p:spPr/>
        <p:txBody>
          <a:bodyPr/>
          <a:lstStyle/>
          <a:p>
            <a:pPr eaLnBrk="1" hangingPunct="1"/>
            <a:r>
              <a:rPr lang="en-US"/>
              <a:t>Boiling Water Reactor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title"/>
          </p:nvPr>
        </p:nvSpPr>
        <p:spPr>
          <a:xfrm>
            <a:off x="457200" y="274638"/>
            <a:ext cx="8229600" cy="487362"/>
          </a:xfrm>
        </p:spPr>
        <p:txBody>
          <a:bodyPr/>
          <a:lstStyle/>
          <a:p>
            <a:pPr eaLnBrk="1" hangingPunct="1"/>
            <a:r>
              <a:rPr lang="en-US" sz="4000"/>
              <a:t>Advanced Fuel Cycle</a:t>
            </a:r>
          </a:p>
        </p:txBody>
      </p:sp>
      <p:pic>
        <p:nvPicPr>
          <p:cNvPr id="56323" name="Picture 4" descr="auto0"/>
          <p:cNvPicPr>
            <a:picLocks noGrp="1" noChangeAspect="1" noChangeArrowheads="1"/>
          </p:cNvPicPr>
          <p:nvPr>
            <p:ph idx="1"/>
          </p:nvPr>
        </p:nvPicPr>
        <p:blipFill>
          <a:blip r:embed="rId2" cstate="print"/>
          <a:srcRect/>
          <a:stretch>
            <a:fillRect/>
          </a:stretch>
        </p:blipFill>
        <p:spPr>
          <a:xfrm>
            <a:off x="0" y="762000"/>
            <a:ext cx="9144000" cy="6096000"/>
          </a:xfr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Reactor-Grade Plutonium Growth"/>
          <p:cNvPicPr>
            <a:picLocks noGrp="1" noChangeAspect="1" noChangeArrowheads="1"/>
          </p:cNvPicPr>
          <p:nvPr>
            <p:ph idx="4294967295"/>
          </p:nvPr>
        </p:nvPicPr>
        <p:blipFill>
          <a:blip r:embed="rId2" cstate="print"/>
          <a:srcRect/>
          <a:stretch>
            <a:fillRect/>
          </a:stretch>
        </p:blipFill>
        <p:spPr>
          <a:xfrm>
            <a:off x="0" y="304800"/>
            <a:ext cx="8839200" cy="6324600"/>
          </a:xfr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dirty="0"/>
              <a:t>Nuclear Waste, Fuel Cycle and Reactor Options</a:t>
            </a:r>
          </a:p>
        </p:txBody>
      </p:sp>
      <p:sp>
        <p:nvSpPr>
          <p:cNvPr id="77827" name="Content Placeholder 2"/>
          <p:cNvSpPr>
            <a:spLocks noGrp="1"/>
          </p:cNvSpPr>
          <p:nvPr>
            <p:ph idx="1"/>
          </p:nvPr>
        </p:nvSpPr>
        <p:spPr/>
        <p:txBody>
          <a:bodyPr/>
          <a:lstStyle/>
          <a:p>
            <a:r>
              <a:rPr lang="en-US" dirty="0"/>
              <a:t>Long-term viability requires fuel recycle to extend fuel resources and reduce waste volume and toxicity</a:t>
            </a:r>
          </a:p>
          <a:p>
            <a:r>
              <a:rPr lang="en-US" dirty="0"/>
              <a:t>Will still need a Yucca Mountain type repository to store wastes</a:t>
            </a:r>
          </a:p>
          <a:p>
            <a:r>
              <a:rPr lang="en-US" dirty="0"/>
              <a:t>Factory-built Small </a:t>
            </a:r>
            <a:r>
              <a:rPr lang="en-US"/>
              <a:t>Modular Reactors </a:t>
            </a:r>
            <a:r>
              <a:rPr lang="en-US" dirty="0"/>
              <a:t>with walk away safety hold real promise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Grp="1" noChangeArrowheads="1"/>
          </p:cNvSpPr>
          <p:nvPr>
            <p:ph type="title"/>
          </p:nvPr>
        </p:nvSpPr>
        <p:spPr>
          <a:xfrm>
            <a:off x="381000" y="228600"/>
            <a:ext cx="8229600" cy="533400"/>
          </a:xfrm>
        </p:spPr>
        <p:txBody>
          <a:bodyPr/>
          <a:lstStyle/>
          <a:p>
            <a:pPr eaLnBrk="1" hangingPunct="1"/>
            <a:r>
              <a:rPr lang="en-US" sz="3200"/>
              <a:t>Natural Risks (WASH 1400)</a:t>
            </a:r>
            <a:r>
              <a:rPr lang="en-US" sz="4000"/>
              <a:t>   </a:t>
            </a:r>
          </a:p>
        </p:txBody>
      </p:sp>
      <p:pic>
        <p:nvPicPr>
          <p:cNvPr id="79875" name="Picture 6" descr="Rish Natural"/>
          <p:cNvPicPr>
            <a:picLocks noGrp="1" noChangeAspect="1" noChangeArrowheads="1"/>
          </p:cNvPicPr>
          <p:nvPr>
            <p:ph idx="1"/>
          </p:nvPr>
        </p:nvPicPr>
        <p:blipFill>
          <a:blip r:embed="rId2" cstate="print"/>
          <a:srcRect/>
          <a:stretch>
            <a:fillRect/>
          </a:stretch>
        </p:blipFill>
        <p:spPr>
          <a:xfrm>
            <a:off x="2286000" y="914400"/>
            <a:ext cx="4876800" cy="5715000"/>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4"/>
          <p:cNvSpPr>
            <a:spLocks noGrp="1" noChangeArrowheads="1"/>
          </p:cNvSpPr>
          <p:nvPr>
            <p:ph type="title"/>
          </p:nvPr>
        </p:nvSpPr>
        <p:spPr>
          <a:xfrm>
            <a:off x="457200" y="274638"/>
            <a:ext cx="8229600" cy="563562"/>
          </a:xfrm>
        </p:spPr>
        <p:txBody>
          <a:bodyPr/>
          <a:lstStyle/>
          <a:p>
            <a:pPr eaLnBrk="1" hangingPunct="1"/>
            <a:r>
              <a:rPr lang="en-US" sz="2800"/>
              <a:t>Man-Caused Risks (WASH 1400)</a:t>
            </a:r>
          </a:p>
        </p:txBody>
      </p:sp>
      <p:pic>
        <p:nvPicPr>
          <p:cNvPr id="80899" name="Picture 6" descr="Risks Man Caused"/>
          <p:cNvPicPr>
            <a:picLocks noGrp="1" noChangeAspect="1" noChangeArrowheads="1"/>
          </p:cNvPicPr>
          <p:nvPr>
            <p:ph idx="1"/>
          </p:nvPr>
        </p:nvPicPr>
        <p:blipFill>
          <a:blip r:embed="rId2" cstate="print"/>
          <a:srcRect/>
          <a:stretch>
            <a:fillRect/>
          </a:stretch>
        </p:blipFill>
        <p:spPr>
          <a:xfrm>
            <a:off x="1905000" y="838200"/>
            <a:ext cx="5410200" cy="56388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8"/>
          <p:cNvSpPr>
            <a:spLocks noGrp="1" noChangeArrowheads="1"/>
          </p:cNvSpPr>
          <p:nvPr>
            <p:ph type="title"/>
          </p:nvPr>
        </p:nvSpPr>
        <p:spPr>
          <a:xfrm>
            <a:off x="457200" y="274638"/>
            <a:ext cx="8229600" cy="944562"/>
          </a:xfrm>
        </p:spPr>
        <p:txBody>
          <a:bodyPr/>
          <a:lstStyle/>
          <a:p>
            <a:pPr eaLnBrk="1" hangingPunct="1"/>
            <a:r>
              <a:rPr lang="en-US"/>
              <a:t>Vogtle Plant: 2 Unit PWR</a:t>
            </a:r>
          </a:p>
        </p:txBody>
      </p:sp>
      <p:pic>
        <p:nvPicPr>
          <p:cNvPr id="13315" name="Picture 4"/>
          <p:cNvPicPr>
            <a:picLocks noGrp="1" noChangeAspect="1" noChangeArrowheads="1"/>
          </p:cNvPicPr>
          <p:nvPr>
            <p:ph sz="half" idx="1"/>
          </p:nvPr>
        </p:nvPicPr>
        <p:blipFill>
          <a:blip r:embed="rId2"/>
          <a:srcRect/>
          <a:stretch>
            <a:fillRect/>
          </a:stretch>
        </p:blipFill>
        <p:spPr>
          <a:xfrm>
            <a:off x="2462213" y="3862388"/>
            <a:ext cx="28575" cy="0"/>
          </a:xfrm>
          <a:noFill/>
        </p:spPr>
      </p:pic>
      <p:pic>
        <p:nvPicPr>
          <p:cNvPr id="13316" name="Picture 7"/>
          <p:cNvPicPr>
            <a:picLocks noGrp="1" noChangeAspect="1" noChangeArrowheads="1"/>
          </p:cNvPicPr>
          <p:nvPr>
            <p:ph sz="half" idx="2"/>
          </p:nvPr>
        </p:nvPicPr>
        <p:blipFill>
          <a:blip r:embed="rId3" cstate="print"/>
          <a:srcRect/>
          <a:stretch>
            <a:fillRect/>
          </a:stretch>
        </p:blipFill>
        <p:spPr>
          <a:xfrm>
            <a:off x="1143000" y="1524000"/>
            <a:ext cx="7467600" cy="4725988"/>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a:xfrm>
            <a:off x="457200" y="274638"/>
            <a:ext cx="8229600" cy="792162"/>
          </a:xfrm>
        </p:spPr>
        <p:txBody>
          <a:bodyPr/>
          <a:lstStyle/>
          <a:p>
            <a:pPr eaLnBrk="1" hangingPunct="1"/>
            <a:r>
              <a:rPr lang="en-US"/>
              <a:t>Vogtle Plant: Proposed Addition</a:t>
            </a:r>
          </a:p>
        </p:txBody>
      </p:sp>
      <p:pic>
        <p:nvPicPr>
          <p:cNvPr id="14339" name="Picture 4"/>
          <p:cNvPicPr>
            <a:picLocks noGrp="1" noChangeAspect="1" noChangeArrowheads="1"/>
          </p:cNvPicPr>
          <p:nvPr>
            <p:ph idx="1"/>
          </p:nvPr>
        </p:nvPicPr>
        <p:blipFill>
          <a:blip r:embed="rId2" cstate="print"/>
          <a:srcRect/>
          <a:stretch>
            <a:fillRect/>
          </a:stretch>
        </p:blipFill>
        <p:spPr>
          <a:xfrm>
            <a:off x="1524000" y="1143000"/>
            <a:ext cx="7315200" cy="5068888"/>
          </a:xfr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9856</TotalTime>
  <Words>1281</Words>
  <Application>Microsoft Macintosh PowerPoint</Application>
  <PresentationFormat>On-screen Show (4:3)</PresentationFormat>
  <Paragraphs>189</Paragraphs>
  <Slides>74</Slides>
  <Notes>12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74</vt:i4>
      </vt:variant>
    </vt:vector>
  </HeadingPairs>
  <TitlesOfParts>
    <vt:vector size="81" baseType="lpstr">
      <vt:lpstr>Arial</vt:lpstr>
      <vt:lpstr>Calibri</vt:lpstr>
      <vt:lpstr>Century Schoolbook</vt:lpstr>
      <vt:lpstr>Times New Roman</vt:lpstr>
      <vt:lpstr>Office Theme</vt:lpstr>
      <vt:lpstr>Acrobat Document</vt:lpstr>
      <vt:lpstr>Drawing</vt:lpstr>
      <vt:lpstr>Nuclear Power: Status, Issues and Prospects   James F. Jackson</vt:lpstr>
      <vt:lpstr>Nuclear Power Advantages</vt:lpstr>
      <vt:lpstr>Nuclear Power Challenges</vt:lpstr>
      <vt:lpstr>Status of Nuclear Power </vt:lpstr>
      <vt:lpstr>U.S. Nuclear Plants</vt:lpstr>
      <vt:lpstr>Pressurized Water Reactor</vt:lpstr>
      <vt:lpstr>Boiling Water Reactor</vt:lpstr>
      <vt:lpstr>Vogtle Plant: 2 Unit PWR</vt:lpstr>
      <vt:lpstr>Vogtle Plant: Proposed Addition</vt:lpstr>
      <vt:lpstr>Vogtle Plant:  AP 1000 (2021)</vt:lpstr>
      <vt:lpstr>Current U.S. Fuel Cycle</vt:lpstr>
      <vt:lpstr>PowerPoint Presentation</vt:lpstr>
      <vt:lpstr>Uranium Conversion</vt:lpstr>
      <vt:lpstr>PowerPoint Presentation</vt:lpstr>
      <vt:lpstr>Gaseous Diffusion Enrichment</vt:lpstr>
      <vt:lpstr>PowerPoint Presentation</vt:lpstr>
      <vt:lpstr>PowerPoint Presentation</vt:lpstr>
      <vt:lpstr>Views of a Urenco Gas Centrifuge Cascade </vt:lpstr>
      <vt:lpstr>Laser Enrichment</vt:lpstr>
      <vt:lpstr>Westinghouse Fuel Fabrication Facility, South Carolina</vt:lpstr>
      <vt:lpstr>PowerPoint Presentation</vt:lpstr>
      <vt:lpstr>Fuel Rods Filled With Pellets Are Grouped Into Fuel Assemblies</vt:lpstr>
      <vt:lpstr>PowerPoint Presentation</vt:lpstr>
      <vt:lpstr>PowerPoint Presentation</vt:lpstr>
      <vt:lpstr>PWR Pressurizer</vt:lpstr>
      <vt:lpstr>PowerPoint Presentation</vt:lpstr>
      <vt:lpstr>Nuclear Reactor Safety</vt:lpstr>
      <vt:lpstr>PowerPoint Presentation</vt:lpstr>
      <vt:lpstr>Large Break Loss of Coolant</vt:lpstr>
      <vt:lpstr>Three Mile Island Plant</vt:lpstr>
      <vt:lpstr>Engineering Lessons Learned</vt:lpstr>
      <vt:lpstr>Strong Record of Safe Operation</vt:lpstr>
      <vt:lpstr> Fukushima Japan Nuclear Site Four BWR Units </vt:lpstr>
      <vt:lpstr>BWR Containment Structure</vt:lpstr>
      <vt:lpstr>Fukushima Accident (March 11, 2011</vt:lpstr>
      <vt:lpstr>Fukushima Accident (contd.)</vt:lpstr>
      <vt:lpstr>Fukushima Plants Post Accident</vt:lpstr>
      <vt:lpstr>Impact of Fukushima Accident</vt:lpstr>
      <vt:lpstr>“Yeah, but what about the waste?”</vt:lpstr>
      <vt:lpstr>PowerPoint Presentation</vt:lpstr>
      <vt:lpstr>Nuclear Power Plants Produce Plutonium</vt:lpstr>
      <vt:lpstr>PowerPoint Presentation</vt:lpstr>
      <vt:lpstr>PowerPoint Presentation</vt:lpstr>
      <vt:lpstr>PowerPoint Presentation</vt:lpstr>
      <vt:lpstr>Reactor Site Storage Cask</vt:lpstr>
      <vt:lpstr>Comparative Size of Targets</vt:lpstr>
      <vt:lpstr>Yucca Mountain Site</vt:lpstr>
      <vt:lpstr>Yucca Mountain Site</vt:lpstr>
      <vt:lpstr>PowerPoint Presentation</vt:lpstr>
      <vt:lpstr>Shipping Cask</vt:lpstr>
      <vt:lpstr>Shipping Cask Test with 80mph Locomotive</vt:lpstr>
      <vt:lpstr>Locomotive Impacting the Shipping Cask </vt:lpstr>
      <vt:lpstr>Shipping Cask after Test</vt:lpstr>
      <vt:lpstr>Spent Fuel Storage Canister</vt:lpstr>
      <vt:lpstr>Engineered and Natural Barriers </vt:lpstr>
      <vt:lpstr>PowerPoint Presentation</vt:lpstr>
      <vt:lpstr>PowerPoint Presentation</vt:lpstr>
      <vt:lpstr>PowerPoint Presentation</vt:lpstr>
      <vt:lpstr>PowerPoint Presentation</vt:lpstr>
      <vt:lpstr>Yucca Mountain Calculated Doses from the DOE SAR</vt:lpstr>
      <vt:lpstr>Current Status in the U.S.</vt:lpstr>
      <vt:lpstr>PowerPoint Presentation</vt:lpstr>
      <vt:lpstr>PowerPoint Presentation</vt:lpstr>
      <vt:lpstr>PowerPoint Presentation</vt:lpstr>
      <vt:lpstr>Complete Fuel Cycle</vt:lpstr>
      <vt:lpstr>Toxicity of Used Nuclear Fuel Constituents  </vt:lpstr>
      <vt:lpstr>PowerPoint Presentation</vt:lpstr>
      <vt:lpstr>PowerPoint Presentation</vt:lpstr>
      <vt:lpstr>PowerPoint Presentation</vt:lpstr>
      <vt:lpstr>Advanced Fuel Cycle</vt:lpstr>
      <vt:lpstr>PowerPoint Presentation</vt:lpstr>
      <vt:lpstr>Nuclear Waste, Fuel Cycle and Reactor Options</vt:lpstr>
      <vt:lpstr>Natural Risks (WASH 1400)   </vt:lpstr>
      <vt:lpstr>Man-Caused Risks (WASH 1400)</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Power: Promises and Challenges  James F. Jackson</dc:title>
  <dc:creator>jim</dc:creator>
  <cp:lastModifiedBy>David Lignell</cp:lastModifiedBy>
  <cp:revision>44</cp:revision>
  <dcterms:created xsi:type="dcterms:W3CDTF">2009-02-23T23:17:21Z</dcterms:created>
  <dcterms:modified xsi:type="dcterms:W3CDTF">2021-10-29T05:00:03Z</dcterms:modified>
</cp:coreProperties>
</file>