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  <p:sldId id="259" r:id="rId3"/>
  </p:sldIdLst>
  <p:sldSz cx="8229600" cy="14630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98"/>
    <p:restoredTop sz="94718"/>
  </p:normalViewPr>
  <p:slideViewPr>
    <p:cSldViewPr snapToGrid="0">
      <p:cViewPr varScale="1">
        <p:scale>
          <a:sx n="86" d="100"/>
          <a:sy n="86" d="100"/>
        </p:scale>
        <p:origin x="2320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220" y="2394374"/>
            <a:ext cx="6995160" cy="5093547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7684348"/>
            <a:ext cx="6172200" cy="3532292"/>
          </a:xfr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BCCD-CC01-FA4B-A17A-D857746B23EF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88D3A-780E-D544-A57F-128433385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017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BCCD-CC01-FA4B-A17A-D857746B23EF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88D3A-780E-D544-A57F-128433385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82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89308" y="778933"/>
            <a:ext cx="1774508" cy="123985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5785" y="778933"/>
            <a:ext cx="5220653" cy="123985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BCCD-CC01-FA4B-A17A-D857746B23EF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88D3A-780E-D544-A57F-128433385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787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BCCD-CC01-FA4B-A17A-D857746B23EF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88D3A-780E-D544-A57F-128433385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873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499" y="3647444"/>
            <a:ext cx="7098030" cy="6085839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499" y="9790858"/>
            <a:ext cx="7098030" cy="3200399"/>
          </a:xfrm>
        </p:spPr>
        <p:txBody>
          <a:bodyPr/>
          <a:lstStyle>
            <a:lvl1pPr marL="0" indent="0">
              <a:buNone/>
              <a:defRPr sz="2160">
                <a:solidFill>
                  <a:schemeClr val="tx1"/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BCCD-CC01-FA4B-A17A-D857746B23EF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88D3A-780E-D544-A57F-128433385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586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5785" y="3894667"/>
            <a:ext cx="3497580" cy="92828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66235" y="3894667"/>
            <a:ext cx="3497580" cy="92828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BCCD-CC01-FA4B-A17A-D857746B23EF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88D3A-780E-D544-A57F-128433385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764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778936"/>
            <a:ext cx="7098030" cy="28278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6858" y="3586481"/>
            <a:ext cx="3481506" cy="1757679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6858" y="5344160"/>
            <a:ext cx="3481506" cy="78604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66235" y="3586481"/>
            <a:ext cx="3498652" cy="1757679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66235" y="5344160"/>
            <a:ext cx="3498652" cy="78604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BCCD-CC01-FA4B-A17A-D857746B23EF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88D3A-780E-D544-A57F-128433385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480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BCCD-CC01-FA4B-A17A-D857746B23EF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88D3A-780E-D544-A57F-128433385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468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BCCD-CC01-FA4B-A17A-D857746B23EF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88D3A-780E-D544-A57F-128433385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358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975360"/>
            <a:ext cx="2654260" cy="341376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8652" y="2106510"/>
            <a:ext cx="4166235" cy="10397067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857" y="4389120"/>
            <a:ext cx="2654260" cy="8131388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BCCD-CC01-FA4B-A17A-D857746B23EF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88D3A-780E-D544-A57F-128433385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71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975360"/>
            <a:ext cx="2654260" cy="341376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498652" y="2106510"/>
            <a:ext cx="4166235" cy="10397067"/>
          </a:xfrm>
        </p:spPr>
        <p:txBody>
          <a:bodyPr anchor="t"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857" y="4389120"/>
            <a:ext cx="2654260" cy="8131388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BCCD-CC01-FA4B-A17A-D857746B23EF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88D3A-780E-D544-A57F-128433385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237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5785" y="778936"/>
            <a:ext cx="7098030" cy="2827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5785" y="3894667"/>
            <a:ext cx="7098030" cy="9282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5785" y="13560217"/>
            <a:ext cx="1851660" cy="778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ABCCD-CC01-FA4B-A17A-D857746B23EF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6055" y="13560217"/>
            <a:ext cx="2777490" cy="778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12155" y="13560217"/>
            <a:ext cx="1851660" cy="778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88D3A-780E-D544-A57F-128433385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996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22960" rtl="0" eaLnBrk="1" latinLnBrk="0" hangingPunct="1">
        <a:lnSpc>
          <a:spcPct val="90000"/>
        </a:lnSpc>
        <a:spcBef>
          <a:spcPct val="0"/>
        </a:spcBef>
        <a:buNone/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5740" indent="-205740" algn="l" defTabSz="82296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png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6" Type="http://schemas.openxmlformats.org/officeDocument/2006/relationships/image" Target="../media/image4.emf"/><Relationship Id="rId11" Type="http://schemas.openxmlformats.org/officeDocument/2006/relationships/image" Target="../media/image9.emf"/><Relationship Id="rId5" Type="http://schemas.openxmlformats.org/officeDocument/2006/relationships/image" Target="../media/image3.emf"/><Relationship Id="rId10" Type="http://schemas.openxmlformats.org/officeDocument/2006/relationships/image" Target="../media/image8.emf"/><Relationship Id="rId4" Type="http://schemas.openxmlformats.org/officeDocument/2006/relationships/image" Target="../media/image2.emf"/><Relationship Id="rId9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847BDB3-BE51-535F-51B5-C63395F30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94" y="1963712"/>
            <a:ext cx="7877211" cy="3073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DC30C0F-A0A2-F603-88FC-CD5BE2095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785" y="658405"/>
            <a:ext cx="7098030" cy="998515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/>
              <a:t>Carnot Efficiency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F76E49-EE8B-2D52-98AA-C2717975F493}"/>
              </a:ext>
            </a:extLst>
          </p:cNvPr>
          <p:cNvSpPr txBox="1"/>
          <p:nvPr/>
        </p:nvSpPr>
        <p:spPr>
          <a:xfrm>
            <a:off x="1187170" y="5134641"/>
            <a:ext cx="5855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First Law: energy balance, in = out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505D5D-5123-A602-13D6-39A28D86C6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6200" y="6138516"/>
            <a:ext cx="2997200" cy="4191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F2DAA27-259F-B5B9-225D-1851B59354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6200" y="6976716"/>
            <a:ext cx="2971800" cy="419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7F3DF9-48BE-0346-F981-CD9C9D1DC9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3557" y="7814916"/>
            <a:ext cx="1612900" cy="10287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4337AC-5349-19D3-EC87-887C804257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06207" y="9132968"/>
            <a:ext cx="2387600" cy="1041400"/>
          </a:xfrm>
          <a:prstGeom prst="rect">
            <a:avLst/>
          </a:pr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C0DD6E07-FF5B-2E4D-ED01-FB4A334DDF83}"/>
              </a:ext>
            </a:extLst>
          </p:cNvPr>
          <p:cNvSpPr/>
          <p:nvPr/>
        </p:nvSpPr>
        <p:spPr>
          <a:xfrm>
            <a:off x="1738434" y="7120330"/>
            <a:ext cx="615022" cy="2548328"/>
          </a:xfrm>
          <a:custGeom>
            <a:avLst/>
            <a:gdLst>
              <a:gd name="connsiteX0" fmla="*/ 615022 w 615022"/>
              <a:gd name="connsiteY0" fmla="*/ 0 h 2548328"/>
              <a:gd name="connsiteX1" fmla="*/ 425 w 615022"/>
              <a:gd name="connsiteY1" fmla="*/ 1199213 h 2548328"/>
              <a:gd name="connsiteX2" fmla="*/ 510091 w 615022"/>
              <a:gd name="connsiteY2" fmla="*/ 2548328 h 2548328"/>
              <a:gd name="connsiteX3" fmla="*/ 510091 w 615022"/>
              <a:gd name="connsiteY3" fmla="*/ 2548328 h 254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5022" h="2548328">
                <a:moveTo>
                  <a:pt x="615022" y="0"/>
                </a:moveTo>
                <a:cubicBezTo>
                  <a:pt x="316467" y="387246"/>
                  <a:pt x="17913" y="774492"/>
                  <a:pt x="425" y="1199213"/>
                </a:cubicBezTo>
                <a:cubicBezTo>
                  <a:pt x="-17063" y="1623934"/>
                  <a:pt x="510091" y="2548328"/>
                  <a:pt x="510091" y="2548328"/>
                </a:cubicBezTo>
                <a:lnTo>
                  <a:pt x="510091" y="2548328"/>
                </a:lnTo>
              </a:path>
            </a:pathLst>
          </a:custGeom>
          <a:noFill/>
          <a:ln w="38100"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354DB7-24BB-7152-2646-F3BB786CC6CE}"/>
              </a:ext>
            </a:extLst>
          </p:cNvPr>
          <p:cNvSpPr txBox="1"/>
          <p:nvPr/>
        </p:nvSpPr>
        <p:spPr>
          <a:xfrm>
            <a:off x="956473" y="10516980"/>
            <a:ext cx="63166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Second Law: reversible heat transfer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DC9924D-67AA-0EF2-F3CD-A0EE71E864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2057" y="11355180"/>
            <a:ext cx="2755900" cy="431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2A1CD70-A103-9CC6-6EE7-5C6A0DEF55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53456" y="11950077"/>
            <a:ext cx="3238500" cy="431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A729528-577D-BBD2-8605-8B525410CF2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58557" y="12630390"/>
            <a:ext cx="2882900" cy="419100"/>
          </a:xfrm>
          <a:prstGeom prst="rect">
            <a:avLst/>
          </a:prstGeom>
        </p:spPr>
      </p:pic>
      <p:sp>
        <p:nvSpPr>
          <p:cNvPr id="18" name="Freeform 17">
            <a:extLst>
              <a:ext uri="{FF2B5EF4-FFF2-40B4-BE49-F238E27FC236}">
                <a16:creationId xmlns:a16="http://schemas.microsoft.com/office/drawing/2014/main" id="{C230705E-7F5A-F7B7-105C-C2AF96EA977C}"/>
              </a:ext>
            </a:extLst>
          </p:cNvPr>
          <p:cNvSpPr/>
          <p:nvPr/>
        </p:nvSpPr>
        <p:spPr>
          <a:xfrm>
            <a:off x="520203" y="9728619"/>
            <a:ext cx="529108" cy="3672590"/>
          </a:xfrm>
          <a:custGeom>
            <a:avLst/>
            <a:gdLst>
              <a:gd name="connsiteX0" fmla="*/ 529108 w 529108"/>
              <a:gd name="connsiteY0" fmla="*/ 0 h 3672590"/>
              <a:gd name="connsiteX1" fmla="*/ 169345 w 529108"/>
              <a:gd name="connsiteY1" fmla="*/ 344773 h 3672590"/>
              <a:gd name="connsiteX2" fmla="*/ 34433 w 529108"/>
              <a:gd name="connsiteY2" fmla="*/ 1139252 h 3672590"/>
              <a:gd name="connsiteX3" fmla="*/ 4453 w 529108"/>
              <a:gd name="connsiteY3" fmla="*/ 2293495 h 3672590"/>
              <a:gd name="connsiteX4" fmla="*/ 109384 w 529108"/>
              <a:gd name="connsiteY4" fmla="*/ 3237875 h 3672590"/>
              <a:gd name="connsiteX5" fmla="*/ 424177 w 529108"/>
              <a:gd name="connsiteY5" fmla="*/ 3672590 h 3672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108" h="3672590">
                <a:moveTo>
                  <a:pt x="529108" y="0"/>
                </a:moveTo>
                <a:cubicBezTo>
                  <a:pt x="390449" y="77449"/>
                  <a:pt x="251791" y="154898"/>
                  <a:pt x="169345" y="344773"/>
                </a:cubicBezTo>
                <a:cubicBezTo>
                  <a:pt x="86899" y="534648"/>
                  <a:pt x="61915" y="814465"/>
                  <a:pt x="34433" y="1139252"/>
                </a:cubicBezTo>
                <a:cubicBezTo>
                  <a:pt x="6951" y="1464039"/>
                  <a:pt x="-8039" y="1943725"/>
                  <a:pt x="4453" y="2293495"/>
                </a:cubicBezTo>
                <a:cubicBezTo>
                  <a:pt x="16945" y="2643265"/>
                  <a:pt x="39430" y="3008026"/>
                  <a:pt x="109384" y="3237875"/>
                </a:cubicBezTo>
                <a:cubicBezTo>
                  <a:pt x="179338" y="3467724"/>
                  <a:pt x="301757" y="3570157"/>
                  <a:pt x="424177" y="3672590"/>
                </a:cubicBezTo>
              </a:path>
            </a:pathLst>
          </a:custGeom>
          <a:noFill/>
          <a:ln w="38100"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5AAB067-7E5E-1216-2ED4-ABA64241E6D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50657" y="13295532"/>
            <a:ext cx="2298700" cy="1016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FBABCA-44AA-1D47-3514-121F3C4F68D3}"/>
              </a:ext>
            </a:extLst>
          </p:cNvPr>
          <p:cNvSpPr txBox="1"/>
          <p:nvPr/>
        </p:nvSpPr>
        <p:spPr>
          <a:xfrm>
            <a:off x="-1813810" y="373255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7173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847BDB3-BE51-535F-51B5-C63395F30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94" y="1963712"/>
            <a:ext cx="7877211" cy="3073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DC30C0F-A0A2-F603-88FC-CD5BE2095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785" y="658405"/>
            <a:ext cx="7098030" cy="998515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/>
              <a:t>Carnot Efficiency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5AAB067-7E5E-1216-2ED4-ABA64241E6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5449" y="5575597"/>
            <a:ext cx="2298700" cy="1016000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CEFE530D-033E-58D4-B998-5CB8621B7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0426"/>
            <a:ext cx="82296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AD0CC8-EE10-2600-9BEA-64348598D33D}"/>
              </a:ext>
            </a:extLst>
          </p:cNvPr>
          <p:cNvSpPr txBox="1"/>
          <p:nvPr/>
        </p:nvSpPr>
        <p:spPr>
          <a:xfrm flipH="1">
            <a:off x="4114799" y="11681412"/>
            <a:ext cx="114935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i="1" dirty="0"/>
              <a:t>T</a:t>
            </a:r>
            <a:r>
              <a:rPr lang="en-US" sz="2400" i="1" baseline="-25000" dirty="0"/>
              <a:t>H</a:t>
            </a:r>
            <a:r>
              <a:rPr lang="en-US" sz="2400" i="1" dirty="0"/>
              <a:t> (K)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24C412D-1472-BE3D-1484-C5073ACC85E7}"/>
              </a:ext>
            </a:extLst>
          </p:cNvPr>
          <p:cNvSpPr/>
          <p:nvPr/>
        </p:nvSpPr>
        <p:spPr>
          <a:xfrm>
            <a:off x="359764" y="9114020"/>
            <a:ext cx="434715" cy="194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E46208-D755-6F86-4CE2-750F27D50C26}"/>
              </a:ext>
            </a:extLst>
          </p:cNvPr>
          <p:cNvSpPr txBox="1"/>
          <p:nvPr/>
        </p:nvSpPr>
        <p:spPr>
          <a:xfrm flipH="1">
            <a:off x="908050" y="11751426"/>
            <a:ext cx="161029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1"/>
                </a:solidFill>
              </a:rPr>
              <a:t>T</a:t>
            </a:r>
            <a:r>
              <a:rPr lang="en-US" sz="2400" i="1" baseline="-25000" dirty="0">
                <a:solidFill>
                  <a:schemeClr val="accent1"/>
                </a:solidFill>
              </a:rPr>
              <a:t>C</a:t>
            </a:r>
            <a:r>
              <a:rPr lang="en-US" sz="2400" i="1" dirty="0">
                <a:solidFill>
                  <a:schemeClr val="accent1"/>
                </a:solidFill>
              </a:rPr>
              <a:t> =300 (K)</a:t>
            </a:r>
          </a:p>
        </p:txBody>
      </p:sp>
    </p:spTree>
    <p:extLst>
      <p:ext uri="{BB962C8B-B14F-4D97-AF65-F5344CB8AC3E}">
        <p14:creationId xmlns:p14="http://schemas.microsoft.com/office/powerpoint/2010/main" val="343604944"/>
      </p:ext>
    </p:extLst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1.5|0.9|0.7|1.1|0.6|0.7|0.7|0.7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45</TotalTime>
  <Words>29</Words>
  <Application>Microsoft Macintosh PowerPoint</Application>
  <PresentationFormat>Custom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Carnot Efficiency</vt:lpstr>
      <vt:lpstr>Carnot Efficiency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Carnot Efficiency</dc:title>
  <dc:creator>David Lignell</dc:creator>
  <cp:lastModifiedBy>David Lignell</cp:lastModifiedBy>
  <cp:revision>8</cp:revision>
  <dcterms:created xsi:type="dcterms:W3CDTF">2023-10-24T18:03:12Z</dcterms:created>
  <dcterms:modified xsi:type="dcterms:W3CDTF">2024-12-16T18:15:04Z</dcterms:modified>
</cp:coreProperties>
</file>