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82" d="100"/>
          <a:sy n="82" d="100"/>
        </p:scale>
        <p:origin x="-120" y="-3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printerSettings" Target="printerSettings/printerSettings1.bin"/><Relationship Id="rId23" Type="http://schemas.openxmlformats.org/officeDocument/2006/relationships/presProps" Target="presProps.xml"/><Relationship Id="rId24" Type="http://schemas.openxmlformats.org/officeDocument/2006/relationships/viewProps" Target="viewProps.xml"/><Relationship Id="rId25" Type="http://schemas.openxmlformats.org/officeDocument/2006/relationships/theme" Target="theme/theme1.xml"/><Relationship Id="rId26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55A13B-AFF4-F64B-976E-980D153CC963}" type="datetimeFigureOut">
              <a:t>9/6/13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C4818-000C-B646-A5BF-CE9865A14284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68198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55A13B-AFF4-F64B-976E-980D153CC963}" type="datetimeFigureOut">
              <a:t>9/6/13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C4818-000C-B646-A5BF-CE9865A14284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88959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55A13B-AFF4-F64B-976E-980D153CC963}" type="datetimeFigureOut">
              <a:t>9/6/13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C4818-000C-B646-A5BF-CE9865A14284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48924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97122"/>
            <a:ext cx="8229600" cy="1143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55A13B-AFF4-F64B-976E-980D153CC963}" type="datetimeFigureOut">
              <a:t>9/6/13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C4818-000C-B646-A5BF-CE9865A14284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10716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55A13B-AFF4-F64B-976E-980D153CC963}" type="datetimeFigureOut">
              <a:t>9/6/13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C4818-000C-B646-A5BF-CE9865A14284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40009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-81624"/>
            <a:ext cx="8229600" cy="114300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55A13B-AFF4-F64B-976E-980D153CC963}" type="datetimeFigureOut">
              <a:t>9/6/13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C4818-000C-B646-A5BF-CE9865A14284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93259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35162"/>
            <a:ext cx="8229600" cy="114300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55A13B-AFF4-F64B-976E-980D153CC963}" type="datetimeFigureOut">
              <a:t>9/6/13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C4818-000C-B646-A5BF-CE9865A14284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86452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81632"/>
            <a:ext cx="8229600" cy="114300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55A13B-AFF4-F64B-976E-980D153CC963}" type="datetimeFigureOut">
              <a:t>9/6/13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C4818-000C-B646-A5BF-CE9865A14284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90547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55A13B-AFF4-F64B-976E-980D153CC963}" type="datetimeFigureOut">
              <a:t>9/6/13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C4818-000C-B646-A5BF-CE9865A14284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44642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55A13B-AFF4-F64B-976E-980D153CC963}" type="datetimeFigureOut">
              <a:t>9/6/13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C4818-000C-B646-A5BF-CE9865A14284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38559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55A13B-AFF4-F64B-976E-980D153CC963}" type="datetimeFigureOut">
              <a:t>9/6/13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C4818-000C-B646-A5BF-CE9865A14284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99344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55A13B-AFF4-F64B-976E-980D153CC963}" type="datetimeFigureOut">
              <a:t>9/6/13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AC4818-000C-B646-A5BF-CE9865A14284}" type="slidenum">
              <a:t>‹#›</a:t>
            </a:fld>
            <a:endParaRPr 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0" y="0"/>
            <a:ext cx="9144000" cy="1062357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0" y="1050146"/>
            <a:ext cx="9144000" cy="85477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00871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Resumes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00450"/>
            <a:ext cx="6400800" cy="1752600"/>
          </a:xfrm>
        </p:spPr>
        <p:txBody>
          <a:bodyPr/>
          <a:lstStyle/>
          <a:p>
            <a:r>
              <a:rPr lang="en-US"/>
              <a:t>How to prepare your resume to maximize your chances of getting an interview for the job you seek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056606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Key Accomplishments (Dow)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2688" y="2011532"/>
            <a:ext cx="8229600" cy="4525963"/>
          </a:xfrm>
        </p:spPr>
        <p:txBody>
          <a:bodyPr/>
          <a:lstStyle/>
          <a:p>
            <a:pPr>
              <a:lnSpc>
                <a:spcPct val="140000"/>
              </a:lnSpc>
            </a:pPr>
            <a:r>
              <a:rPr lang="en-US"/>
              <a:t>Three questions:</a:t>
            </a:r>
          </a:p>
          <a:p>
            <a:pPr marL="971550" lvl="1" indent="-514350">
              <a:lnSpc>
                <a:spcPct val="140000"/>
              </a:lnSpc>
              <a:buFont typeface="+mj-lt"/>
              <a:buAutoNum type="arabicPeriod"/>
            </a:pPr>
            <a:r>
              <a:rPr lang="en-US"/>
              <a:t>What did I do?</a:t>
            </a:r>
          </a:p>
          <a:p>
            <a:pPr marL="971550" lvl="1" indent="-514350">
              <a:lnSpc>
                <a:spcPct val="140000"/>
              </a:lnSpc>
              <a:buFont typeface="+mj-lt"/>
              <a:buAutoNum type="arabicPeriod"/>
            </a:pPr>
            <a:r>
              <a:rPr lang="en-US"/>
              <a:t>What did I change or impact?</a:t>
            </a:r>
          </a:p>
          <a:p>
            <a:pPr marL="971550" lvl="1" indent="-514350">
              <a:lnSpc>
                <a:spcPct val="140000"/>
              </a:lnSpc>
              <a:buFont typeface="+mj-lt"/>
              <a:buAutoNum type="arabicPeriod"/>
            </a:pPr>
            <a:r>
              <a:rPr lang="en-US"/>
              <a:t>What was the value of that change or impact?</a:t>
            </a:r>
          </a:p>
          <a:p>
            <a:pPr marL="571500" indent="-514350">
              <a:lnSpc>
                <a:spcPct val="140000"/>
              </a:lnSpc>
            </a:pPr>
            <a:r>
              <a:rPr lang="en-US" i="1"/>
              <a:t>(many students just list responsibilities…)</a:t>
            </a:r>
          </a:p>
        </p:txBody>
      </p:sp>
    </p:spTree>
    <p:extLst>
      <p:ext uri="{BB962C8B-B14F-4D97-AF65-F5344CB8AC3E}">
        <p14:creationId xmlns:p14="http://schemas.microsoft.com/office/powerpoint/2010/main" val="9507124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Example 1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20000"/>
              </a:lnSpc>
            </a:pPr>
            <a:r>
              <a:rPr lang="en-US"/>
              <a:t>What did I do?</a:t>
            </a:r>
          </a:p>
          <a:p>
            <a:pPr lvl="1">
              <a:lnSpc>
                <a:spcPct val="120000"/>
              </a:lnSpc>
            </a:pPr>
            <a:r>
              <a:rPr lang="en-US">
                <a:solidFill>
                  <a:srgbClr val="3366FF"/>
                </a:solidFill>
              </a:rPr>
              <a:t>Responsible for improving reactor performance.</a:t>
            </a:r>
          </a:p>
          <a:p>
            <a:pPr>
              <a:lnSpc>
                <a:spcPct val="120000"/>
              </a:lnSpc>
            </a:pPr>
            <a:r>
              <a:rPr lang="en-US"/>
              <a:t>What did I change or impact?</a:t>
            </a:r>
          </a:p>
          <a:p>
            <a:pPr lvl="1">
              <a:lnSpc>
                <a:spcPct val="120000"/>
              </a:lnSpc>
            </a:pPr>
            <a:r>
              <a:rPr lang="en-US">
                <a:solidFill>
                  <a:srgbClr val="3366FF"/>
                </a:solidFill>
              </a:rPr>
              <a:t>Improved batch reactor turnaround time by 3%</a:t>
            </a:r>
          </a:p>
          <a:p>
            <a:pPr>
              <a:lnSpc>
                <a:spcPct val="120000"/>
              </a:lnSpc>
            </a:pPr>
            <a:r>
              <a:rPr lang="en-US"/>
              <a:t>What was the value of that change or impact?</a:t>
            </a:r>
          </a:p>
          <a:p>
            <a:pPr lvl="1">
              <a:lnSpc>
                <a:spcPct val="120000"/>
              </a:lnSpc>
            </a:pPr>
            <a:r>
              <a:rPr lang="en-US">
                <a:solidFill>
                  <a:srgbClr val="3366FF"/>
                </a:solidFill>
              </a:rPr>
              <a:t>Created $250,000 annual savings by improving reactor turnaround time by 3%</a:t>
            </a:r>
          </a:p>
          <a:p>
            <a:pPr lvl="1">
              <a:lnSpc>
                <a:spcPct val="120000"/>
              </a:lnSpc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72266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Activities and Honors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52367"/>
            <a:ext cx="8229600" cy="5106777"/>
          </a:xfrm>
        </p:spPr>
        <p:txBody>
          <a:bodyPr>
            <a:normAutofit fontScale="92500" lnSpcReduction="20000"/>
          </a:bodyPr>
          <a:lstStyle/>
          <a:p>
            <a:r>
              <a:rPr lang="en-US" sz="2800"/>
              <a:t>Activities</a:t>
            </a:r>
          </a:p>
          <a:p>
            <a:pPr lvl="1"/>
            <a:r>
              <a:rPr lang="en-US" sz="2400"/>
              <a:t>College organizations</a:t>
            </a:r>
          </a:p>
          <a:p>
            <a:pPr lvl="1"/>
            <a:r>
              <a:rPr lang="en-US" sz="2400"/>
              <a:t>Extracurricular (sports, music, drama, etc.)</a:t>
            </a:r>
          </a:p>
          <a:p>
            <a:pPr lvl="1"/>
            <a:r>
              <a:rPr lang="en-US" sz="2400"/>
              <a:t>Honor societies</a:t>
            </a:r>
          </a:p>
          <a:p>
            <a:pPr lvl="1"/>
            <a:r>
              <a:rPr lang="en-US" sz="2400"/>
              <a:t>Professional organizations (AIChE)</a:t>
            </a:r>
          </a:p>
          <a:p>
            <a:r>
              <a:rPr lang="en-US" sz="2800"/>
              <a:t>List leadership positions or committee work</a:t>
            </a:r>
          </a:p>
          <a:p>
            <a:pPr lvl="1"/>
            <a:r>
              <a:rPr lang="en-US" sz="2400"/>
              <a:t>Title and Role</a:t>
            </a:r>
          </a:p>
          <a:p>
            <a:r>
              <a:rPr lang="en-US" sz="2800"/>
              <a:t>Honors</a:t>
            </a:r>
          </a:p>
          <a:p>
            <a:pPr lvl="1"/>
            <a:r>
              <a:rPr lang="en-US" sz="2400"/>
              <a:t>Scholarships</a:t>
            </a:r>
          </a:p>
          <a:p>
            <a:pPr lvl="1"/>
            <a:r>
              <a:rPr lang="en-US" sz="2400"/>
              <a:t>Awards</a:t>
            </a:r>
          </a:p>
          <a:p>
            <a:r>
              <a:rPr lang="en-US" i="1"/>
              <a:t>Keep it relevant, show your soft-skills and leadership skills.</a:t>
            </a:r>
          </a:p>
          <a:p>
            <a:pPr lvl="1"/>
            <a:r>
              <a:rPr lang="en-US" i="1"/>
              <a:t>“Hiking and Biking?”</a:t>
            </a:r>
          </a:p>
        </p:txBody>
      </p:sp>
    </p:spTree>
    <p:extLst>
      <p:ext uri="{BB962C8B-B14F-4D97-AF65-F5344CB8AC3E}">
        <p14:creationId xmlns:p14="http://schemas.microsoft.com/office/powerpoint/2010/main" val="307605506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Missions/Church Service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12475"/>
          </a:xfrm>
        </p:spPr>
        <p:txBody>
          <a:bodyPr>
            <a:normAutofit fontScale="92500"/>
          </a:bodyPr>
          <a:lstStyle/>
          <a:p>
            <a:r>
              <a:rPr lang="en-US"/>
              <a:t>Not required</a:t>
            </a:r>
          </a:p>
          <a:p>
            <a:pPr lvl="1"/>
            <a:r>
              <a:rPr lang="en-US"/>
              <a:t>But missing 2 years or 18 months may be questioned.</a:t>
            </a:r>
          </a:p>
          <a:p>
            <a:r>
              <a:rPr lang="en-US"/>
              <a:t>Can include as a work experience or activity</a:t>
            </a:r>
          </a:p>
          <a:p>
            <a:r>
              <a:rPr lang="en-US"/>
              <a:t>Use to demonstrate skills/traits</a:t>
            </a:r>
          </a:p>
          <a:p>
            <a:pPr lvl="1"/>
            <a:r>
              <a:rPr lang="en-US"/>
              <a:t>Leadership, service, interpersonal skills.</a:t>
            </a:r>
          </a:p>
          <a:p>
            <a:r>
              <a:rPr lang="en-US"/>
              <a:t>Avoid jargon that will not be understood</a:t>
            </a:r>
          </a:p>
          <a:p>
            <a:pPr lvl="1"/>
            <a:r>
              <a:rPr lang="en-US"/>
              <a:t>“Ward”, “Elders Quorum”</a:t>
            </a:r>
          </a:p>
          <a:p>
            <a:r>
              <a:rPr lang="en-US"/>
              <a:t>Focus on relevant skills developed vs. the spiritual nature of the work.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413642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Missions/Church Service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/>
              <a:t>Example</a:t>
            </a:r>
          </a:p>
          <a:p>
            <a:pPr lvl="1"/>
            <a:r>
              <a:rPr lang="en-US"/>
              <a:t>Voluntary Representative, The Church of Jesus Christ of Latter-day Saints, Nagoya, Japan, 1997-1999 </a:t>
            </a:r>
          </a:p>
          <a:p>
            <a:pPr lvl="2"/>
            <a:r>
              <a:rPr lang="en-US"/>
              <a:t>Conducted presentations for individuals and groups</a:t>
            </a:r>
          </a:p>
          <a:p>
            <a:pPr lvl="2"/>
            <a:r>
              <a:rPr lang="en-US"/>
              <a:t>Performed community service activities</a:t>
            </a:r>
          </a:p>
          <a:p>
            <a:pPr lvl="2"/>
            <a:r>
              <a:rPr lang="en-US"/>
              <a:t>Supervised 10 other volunteers as Zone Leader</a:t>
            </a:r>
          </a:p>
          <a:p>
            <a:pPr lvl="2"/>
            <a:r>
              <a:rPr lang="en-US"/>
              <a:t>Learned to speak, read, and write Japanese</a:t>
            </a:r>
          </a:p>
          <a:p>
            <a:pPr lvl="1"/>
            <a:r>
              <a:rPr lang="en-US"/>
              <a:t>President of Women’s Service Organization…</a:t>
            </a:r>
          </a:p>
          <a:p>
            <a:pPr lvl="2"/>
            <a:r>
              <a:rPr lang="en-US"/>
              <a:t>Coordinated service activities of 60 volunteers</a:t>
            </a:r>
          </a:p>
          <a:p>
            <a:pPr lvl="2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506293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Additional Categories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Interests</a:t>
            </a:r>
          </a:p>
          <a:p>
            <a:r>
              <a:rPr lang="en-US"/>
              <a:t>Hobbies</a:t>
            </a:r>
          </a:p>
          <a:p>
            <a:r>
              <a:rPr lang="en-US"/>
              <a:t>Skills</a:t>
            </a:r>
          </a:p>
          <a:p>
            <a:r>
              <a:rPr lang="en-US"/>
              <a:t>References (optional)</a:t>
            </a:r>
          </a:p>
          <a:p>
            <a:endParaRPr lang="en-US"/>
          </a:p>
          <a:p>
            <a:r>
              <a:rPr lang="en-US"/>
              <a:t>Keep it relevant.  </a:t>
            </a:r>
          </a:p>
        </p:txBody>
      </p:sp>
    </p:spTree>
    <p:extLst>
      <p:ext uri="{BB962C8B-B14F-4D97-AF65-F5344CB8AC3E}">
        <p14:creationId xmlns:p14="http://schemas.microsoft.com/office/powerpoint/2010/main" val="386132215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Questions to Answer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/>
              <a:t>What are my strengths, acquired skills, and talents?</a:t>
            </a:r>
          </a:p>
          <a:p>
            <a:r>
              <a:rPr lang="en-US"/>
              <a:t>When someone else reads my resume, do they recognize them?</a:t>
            </a:r>
          </a:p>
          <a:p>
            <a:r>
              <a:rPr lang="en-US"/>
              <a:t>Where is this resume going?</a:t>
            </a:r>
          </a:p>
          <a:p>
            <a:r>
              <a:rPr lang="en-US"/>
              <a:t>What is my goal?</a:t>
            </a:r>
          </a:p>
          <a:p>
            <a:r>
              <a:rPr lang="en-US"/>
              <a:t>How will my resume be read and interpreted?</a:t>
            </a:r>
          </a:p>
          <a:p>
            <a:endParaRPr lang="en-US"/>
          </a:p>
          <a:p>
            <a:r>
              <a:rPr lang="en-US">
                <a:solidFill>
                  <a:srgbClr val="FF0000"/>
                </a:solidFill>
              </a:rPr>
              <a:t>All resumes say something about their creators…What does yours say?</a:t>
            </a:r>
            <a:endParaRPr lang="en-US" sz="2400" i="1">
              <a:solidFill>
                <a:srgbClr val="FF0000"/>
              </a:solidFill>
            </a:endParaRPr>
          </a:p>
          <a:p>
            <a:pPr lvl="1"/>
            <a:r>
              <a:rPr lang="en-US" sz="2000" i="1"/>
              <a:t>From Brett Pennington, recruiter from ExxonMobil</a:t>
            </a:r>
          </a:p>
        </p:txBody>
      </p:sp>
    </p:spTree>
    <p:extLst>
      <p:ext uri="{BB962C8B-B14F-4D97-AF65-F5344CB8AC3E}">
        <p14:creationId xmlns:p14="http://schemas.microsoft.com/office/powerpoint/2010/main" val="342935397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Conclusions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A good resume takes time</a:t>
            </a:r>
          </a:p>
          <a:p>
            <a:r>
              <a:rPr lang="en-US"/>
              <a:t>Let others read and critique your resume</a:t>
            </a:r>
          </a:p>
          <a:p>
            <a:r>
              <a:rPr lang="en-US"/>
              <a:t>Keep it up to date and on hand</a:t>
            </a:r>
          </a:p>
          <a:p>
            <a:r>
              <a:rPr lang="en-US"/>
              <a:t>Three keys</a:t>
            </a:r>
          </a:p>
          <a:p>
            <a:pPr lvl="1"/>
            <a:r>
              <a:rPr lang="en-US"/>
              <a:t>Well organized and </a:t>
            </a:r>
            <a:r>
              <a:rPr lang="en-US">
                <a:latin typeface="Edwardian Script ITC"/>
                <a:cs typeface="Edwardian Script ITC"/>
              </a:rPr>
              <a:t>Pretty </a:t>
            </a:r>
            <a:r>
              <a:rPr lang="en-US" sz="1800">
                <a:latin typeface="+mj-lt"/>
                <a:cs typeface="Edwardian Script ITC"/>
              </a:rPr>
              <a:t>(well, not that pretty)</a:t>
            </a:r>
          </a:p>
          <a:p>
            <a:pPr lvl="2"/>
            <a:r>
              <a:rPr lang="en-US" sz="2000">
                <a:latin typeface="+mj-lt"/>
                <a:cs typeface="Edwardian Script ITC"/>
              </a:rPr>
              <a:t>Format, no data dump, spelling, white space</a:t>
            </a:r>
            <a:endParaRPr lang="en-US">
              <a:latin typeface="+mj-lt"/>
              <a:cs typeface="Edwardian Script ITC"/>
            </a:endParaRPr>
          </a:p>
          <a:p>
            <a:pPr lvl="1"/>
            <a:r>
              <a:rPr lang="en-US">
                <a:latin typeface="+mj-lt"/>
                <a:cs typeface="Edwardian Script ITC"/>
              </a:rPr>
              <a:t>Accurate</a:t>
            </a:r>
          </a:p>
          <a:p>
            <a:pPr lvl="1"/>
            <a:r>
              <a:rPr lang="en-US">
                <a:latin typeface="+mj-lt"/>
                <a:cs typeface="Edwardian Script ITC"/>
              </a:rPr>
              <a:t>Meaningful, but brief</a:t>
            </a:r>
          </a:p>
          <a:p>
            <a:pPr lvl="1"/>
            <a:endParaRPr lang="en-US">
              <a:latin typeface="Edwardian Script ITC"/>
              <a:cs typeface="Edwardian Script ITC"/>
            </a:endParaRPr>
          </a:p>
        </p:txBody>
      </p:sp>
    </p:spTree>
    <p:extLst>
      <p:ext uri="{BB962C8B-B14F-4D97-AF65-F5344CB8AC3E}">
        <p14:creationId xmlns:p14="http://schemas.microsoft.com/office/powerpoint/2010/main" val="104988699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2827" y="0"/>
            <a:ext cx="5262563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sp>
        <p:nvSpPr>
          <p:cNvPr id="5" name="AutoShape 3"/>
          <p:cNvSpPr>
            <a:spLocks noChangeArrowheads="1"/>
          </p:cNvSpPr>
          <p:nvPr/>
        </p:nvSpPr>
        <p:spPr bwMode="auto">
          <a:xfrm>
            <a:off x="6172200" y="1523484"/>
            <a:ext cx="2667000" cy="1524000"/>
          </a:xfrm>
          <a:prstGeom prst="wedgeRoundRectCallout">
            <a:avLst>
              <a:gd name="adj1" fmla="val -43750"/>
              <a:gd name="adj2" fmla="val 65000"/>
              <a:gd name="adj3" fmla="val 16667"/>
            </a:avLst>
          </a:prstGeom>
          <a:solidFill>
            <a:schemeClr val="accent1"/>
          </a:soli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r>
              <a:rPr lang="en-US"/>
              <a:t>Recruiter comment:</a:t>
            </a:r>
          </a:p>
          <a:p>
            <a:pPr algn="ctr"/>
            <a:r>
              <a:rPr lang="en-US"/>
              <a:t>I loved the content of the bullets, but the format was not attractive</a:t>
            </a:r>
          </a:p>
        </p:txBody>
      </p:sp>
    </p:spTree>
    <p:extLst>
      <p:ext uri="{BB962C8B-B14F-4D97-AF65-F5344CB8AC3E}">
        <p14:creationId xmlns:p14="http://schemas.microsoft.com/office/powerpoint/2010/main" val="396655897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0"/>
            <a:ext cx="5224463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sp>
        <p:nvSpPr>
          <p:cNvPr id="5" name="AutoShape 3"/>
          <p:cNvSpPr>
            <a:spLocks noChangeArrowheads="1"/>
          </p:cNvSpPr>
          <p:nvPr/>
        </p:nvSpPr>
        <p:spPr bwMode="auto">
          <a:xfrm>
            <a:off x="5867400" y="1295400"/>
            <a:ext cx="3276600" cy="1371600"/>
          </a:xfrm>
          <a:prstGeom prst="wedgeRoundRectCallout">
            <a:avLst>
              <a:gd name="adj1" fmla="val -43750"/>
              <a:gd name="adj2" fmla="val 70000"/>
              <a:gd name="adj3" fmla="val 16667"/>
            </a:avLst>
          </a:prstGeom>
          <a:solidFill>
            <a:schemeClr val="accent1"/>
          </a:soli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r>
              <a:rPr lang="en-US"/>
              <a:t>Observation:</a:t>
            </a:r>
          </a:p>
          <a:p>
            <a:pPr algn="ctr"/>
            <a:r>
              <a:rPr lang="en-US"/>
              <a:t>Format very attractive, but bullet items not very descriptive of contribution</a:t>
            </a:r>
          </a:p>
        </p:txBody>
      </p:sp>
    </p:spTree>
    <p:extLst>
      <p:ext uri="{BB962C8B-B14F-4D97-AF65-F5344CB8AC3E}">
        <p14:creationId xmlns:p14="http://schemas.microsoft.com/office/powerpoint/2010/main" val="258492541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Rules of Thumb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6969" y="2142334"/>
            <a:ext cx="8229600" cy="4525963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4400"/>
              <a:t>70% of all jobs are by referral</a:t>
            </a:r>
          </a:p>
          <a:p>
            <a:pPr>
              <a:lnSpc>
                <a:spcPct val="150000"/>
              </a:lnSpc>
            </a:pPr>
            <a:r>
              <a:rPr lang="en-US" sz="4400"/>
              <a:t>All jobs require a resume</a:t>
            </a:r>
          </a:p>
        </p:txBody>
      </p:sp>
    </p:spTree>
    <p:extLst>
      <p:ext uri="{BB962C8B-B14F-4D97-AF65-F5344CB8AC3E}">
        <p14:creationId xmlns:p14="http://schemas.microsoft.com/office/powerpoint/2010/main" val="11255236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Assignment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Use these guidelines to make or update your personal resume</a:t>
            </a:r>
          </a:p>
          <a:p>
            <a:r>
              <a:rPr lang="en-US"/>
              <a:t>Bring two copies to class</a:t>
            </a:r>
          </a:p>
          <a:p>
            <a:pPr lvl="1"/>
            <a:r>
              <a:rPr lang="en-US"/>
              <a:t>We will have you review resumes from 2 other students</a:t>
            </a:r>
          </a:p>
          <a:p>
            <a:pPr lvl="1"/>
            <a:r>
              <a:rPr lang="en-US"/>
              <a:t>I will then review the modified resumes</a:t>
            </a:r>
          </a:p>
          <a:p>
            <a:pPr lvl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0237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Key Concepts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First impression/layout</a:t>
            </a:r>
          </a:p>
          <a:p>
            <a:r>
              <a:rPr lang="en-US"/>
              <a:t>Error-free</a:t>
            </a:r>
          </a:p>
          <a:p>
            <a:r>
              <a:rPr lang="en-US"/>
              <a:t>Easy to read</a:t>
            </a:r>
          </a:p>
          <a:p>
            <a:r>
              <a:rPr lang="en-US"/>
              <a:t>Layout directs reader to key features</a:t>
            </a:r>
          </a:p>
          <a:p>
            <a:r>
              <a:rPr lang="en-US"/>
              <a:t>One page</a:t>
            </a:r>
          </a:p>
          <a:p>
            <a:r>
              <a:rPr lang="en-US"/>
              <a:t>White (or off-white) paper</a:t>
            </a:r>
          </a:p>
          <a:p>
            <a:r>
              <a:rPr lang="en-US"/>
              <a:t>Scannable version</a:t>
            </a:r>
          </a:p>
        </p:txBody>
      </p:sp>
    </p:spTree>
    <p:extLst>
      <p:ext uri="{BB962C8B-B14F-4D97-AF65-F5344CB8AC3E}">
        <p14:creationId xmlns:p14="http://schemas.microsoft.com/office/powerpoint/2010/main" val="8997726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Essential Components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Personal Information (contact)</a:t>
            </a:r>
          </a:p>
          <a:p>
            <a:r>
              <a:rPr lang="en-US"/>
              <a:t>Objective (optional)</a:t>
            </a:r>
          </a:p>
          <a:p>
            <a:r>
              <a:rPr lang="en-US"/>
              <a:t>Education</a:t>
            </a:r>
          </a:p>
          <a:p>
            <a:r>
              <a:rPr lang="en-US"/>
              <a:t>Related Experience</a:t>
            </a:r>
          </a:p>
          <a:p>
            <a:r>
              <a:rPr lang="en-US"/>
              <a:t>Activities/Honors</a:t>
            </a:r>
          </a:p>
          <a:p>
            <a:r>
              <a:rPr lang="en-US"/>
              <a:t>References available upon request (optional)</a:t>
            </a:r>
          </a:p>
        </p:txBody>
      </p:sp>
    </p:spTree>
    <p:extLst>
      <p:ext uri="{BB962C8B-B14F-4D97-AF65-F5344CB8AC3E}">
        <p14:creationId xmlns:p14="http://schemas.microsoft.com/office/powerpoint/2010/main" val="41515940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Personal Information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/>
              <a:t>Name</a:t>
            </a:r>
          </a:p>
          <a:p>
            <a:pPr lvl="1"/>
            <a:r>
              <a:rPr lang="en-US"/>
              <a:t>Large, Bold, (All caps, or not)</a:t>
            </a:r>
          </a:p>
          <a:p>
            <a:r>
              <a:rPr lang="en-US"/>
              <a:t>Address</a:t>
            </a:r>
          </a:p>
          <a:p>
            <a:pPr lvl="1"/>
            <a:r>
              <a:rPr lang="en-US"/>
              <a:t>Campus, permanent</a:t>
            </a:r>
          </a:p>
          <a:p>
            <a:r>
              <a:rPr lang="en-US"/>
              <a:t>Phone</a:t>
            </a:r>
          </a:p>
          <a:p>
            <a:r>
              <a:rPr lang="en-US"/>
              <a:t>Email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/>
              <a:t>Do not give</a:t>
            </a:r>
          </a:p>
          <a:p>
            <a:pPr lvl="1"/>
            <a:r>
              <a:rPr lang="en-US"/>
              <a:t>Age</a:t>
            </a:r>
          </a:p>
          <a:p>
            <a:pPr lvl="1"/>
            <a:r>
              <a:rPr lang="en-US"/>
              <a:t>Health</a:t>
            </a:r>
          </a:p>
          <a:p>
            <a:pPr lvl="1"/>
            <a:r>
              <a:rPr lang="en-US"/>
              <a:t>Marital / Family status</a:t>
            </a:r>
          </a:p>
          <a:p>
            <a:pPr lvl="1"/>
            <a:r>
              <a:rPr lang="en-US"/>
              <a:t>Other personal information irrelevant to job.</a:t>
            </a:r>
          </a:p>
          <a:p>
            <a:pPr lvl="1"/>
            <a:r>
              <a:rPr lang="en-US"/>
              <a:t>(Some info is illegal for recruiters to ask for…)</a:t>
            </a:r>
          </a:p>
        </p:txBody>
      </p:sp>
    </p:spTree>
    <p:extLst>
      <p:ext uri="{BB962C8B-B14F-4D97-AF65-F5344CB8AC3E}">
        <p14:creationId xmlns:p14="http://schemas.microsoft.com/office/powerpoint/2010/main" val="33028735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Objective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414326"/>
            <a:ext cx="8229600" cy="4525963"/>
          </a:xfrm>
        </p:spPr>
        <p:txBody>
          <a:bodyPr>
            <a:normAutofit lnSpcReduction="10000"/>
          </a:bodyPr>
          <a:lstStyle/>
          <a:p>
            <a:r>
              <a:rPr lang="en-US" sz="2800" i="1">
                <a:solidFill>
                  <a:srgbClr val="3366FF"/>
                </a:solidFill>
              </a:rPr>
              <a:t>Optional</a:t>
            </a:r>
          </a:p>
          <a:p>
            <a:r>
              <a:rPr lang="en-US" sz="2800">
                <a:solidFill>
                  <a:srgbClr val="000000"/>
                </a:solidFill>
              </a:rPr>
              <a:t>Be specific</a:t>
            </a:r>
          </a:p>
          <a:p>
            <a:pPr lvl="1"/>
            <a:r>
              <a:rPr lang="en-US" sz="2400">
                <a:solidFill>
                  <a:srgbClr val="000000"/>
                </a:solidFill>
              </a:rPr>
              <a:t>Provide some useful information</a:t>
            </a:r>
          </a:p>
          <a:p>
            <a:pPr lvl="1"/>
            <a:r>
              <a:rPr lang="en-US" sz="2400">
                <a:solidFill>
                  <a:srgbClr val="000000"/>
                </a:solidFill>
              </a:rPr>
              <a:t>But not so specific that you eliminate opportunities</a:t>
            </a:r>
          </a:p>
          <a:p>
            <a:r>
              <a:rPr lang="en-US" sz="2800">
                <a:solidFill>
                  <a:srgbClr val="000000"/>
                </a:solidFill>
              </a:rPr>
              <a:t>If possible, customize for specific job announcement</a:t>
            </a:r>
          </a:p>
          <a:p>
            <a:r>
              <a:rPr lang="en-US" sz="2800">
                <a:solidFill>
                  <a:srgbClr val="000000"/>
                </a:solidFill>
              </a:rPr>
              <a:t>Examples</a:t>
            </a:r>
          </a:p>
          <a:p>
            <a:pPr lvl="1"/>
            <a:r>
              <a:rPr lang="en-US" sz="2400">
                <a:solidFill>
                  <a:srgbClr val="000000"/>
                </a:solidFill>
              </a:rPr>
              <a:t>“A summer internship” </a:t>
            </a:r>
            <a:r>
              <a:rPr lang="en-US" sz="2400">
                <a:solidFill>
                  <a:srgbClr val="3366FF"/>
                </a:solidFill>
              </a:rPr>
              <a:t>(general, duh)</a:t>
            </a:r>
          </a:p>
          <a:p>
            <a:pPr lvl="1"/>
            <a:r>
              <a:rPr lang="en-US" sz="2400">
                <a:solidFill>
                  <a:srgbClr val="000000"/>
                </a:solidFill>
              </a:rPr>
              <a:t>“A summer internship in the environmental field” </a:t>
            </a:r>
            <a:r>
              <a:rPr lang="en-US" sz="2400">
                <a:solidFill>
                  <a:srgbClr val="3366FF"/>
                </a:solidFill>
              </a:rPr>
              <a:t>(better)</a:t>
            </a:r>
          </a:p>
          <a:p>
            <a:pPr lvl="1"/>
            <a:r>
              <a:rPr lang="en-US" sz="2400">
                <a:solidFill>
                  <a:srgbClr val="000000"/>
                </a:solidFill>
              </a:rPr>
              <a:t>“A challenging position with a progressive company” </a:t>
            </a:r>
            <a:r>
              <a:rPr lang="en-US" sz="2400">
                <a:solidFill>
                  <a:srgbClr val="3366FF"/>
                </a:solidFill>
              </a:rPr>
              <a:t>(vague, generic)</a:t>
            </a:r>
          </a:p>
          <a:p>
            <a:endParaRPr lang="en-US" sz="28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89271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Education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/>
              <a:t>Most recent school first</a:t>
            </a:r>
          </a:p>
          <a:p>
            <a:r>
              <a:rPr lang="en-US"/>
              <a:t>Full university name and location</a:t>
            </a:r>
          </a:p>
          <a:p>
            <a:r>
              <a:rPr lang="en-US"/>
              <a:t>Degree you will receive and major</a:t>
            </a:r>
          </a:p>
          <a:p>
            <a:r>
              <a:rPr lang="en-US"/>
              <a:t>Graduation date</a:t>
            </a:r>
          </a:p>
          <a:p>
            <a:r>
              <a:rPr lang="en-US"/>
              <a:t>GPA</a:t>
            </a:r>
          </a:p>
          <a:p>
            <a:pPr lvl="1"/>
            <a:r>
              <a:rPr lang="en-US"/>
              <a:t>If you leave it off, it will be assumed low</a:t>
            </a:r>
          </a:p>
          <a:p>
            <a:r>
              <a:rPr lang="en-US"/>
              <a:t>Example</a:t>
            </a:r>
          </a:p>
          <a:p>
            <a:pPr lvl="1"/>
            <a:r>
              <a:rPr lang="en-US"/>
              <a:t>B.S., Chemical Engineering, Brigham Young University, Provo, Utah, GPA: 3.6/4.0, Expected graduation April 2015</a:t>
            </a:r>
          </a:p>
        </p:txBody>
      </p:sp>
    </p:spTree>
    <p:extLst>
      <p:ext uri="{BB962C8B-B14F-4D97-AF65-F5344CB8AC3E}">
        <p14:creationId xmlns:p14="http://schemas.microsoft.com/office/powerpoint/2010/main" val="17311415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Education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/>
              <a:t>Pertinent and unique courses/skills</a:t>
            </a:r>
          </a:p>
          <a:p>
            <a:pPr lvl="1"/>
            <a:r>
              <a:rPr lang="en-US"/>
              <a:t>Don’t need to list core courses, you’re a chemical engineer.</a:t>
            </a:r>
          </a:p>
          <a:p>
            <a:pPr lvl="2"/>
            <a:r>
              <a:rPr lang="en-US"/>
              <a:t>This can be good for an internship, though, since it indicates your level of education.</a:t>
            </a:r>
          </a:p>
          <a:p>
            <a:pPr lvl="2"/>
            <a:r>
              <a:rPr lang="en-US"/>
              <a:t>Especially: Core like Fluid Mechanics, Heat Transfer, etc.</a:t>
            </a:r>
          </a:p>
          <a:p>
            <a:pPr lvl="1"/>
            <a:r>
              <a:rPr lang="en-US"/>
              <a:t>Elective courses that highlight specific skills, especially as relate to the job.</a:t>
            </a:r>
          </a:p>
          <a:p>
            <a:pPr lvl="1"/>
            <a:r>
              <a:rPr lang="en-US"/>
              <a:t>Semiconductor course</a:t>
            </a:r>
          </a:p>
          <a:p>
            <a:pPr lvl="1"/>
            <a:r>
              <a:rPr lang="en-US"/>
              <a:t>Combustion course</a:t>
            </a:r>
          </a:p>
          <a:p>
            <a:pPr lvl="1"/>
            <a:r>
              <a:rPr lang="en-US"/>
              <a:t>Computer programming courses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94203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Experience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Most recent first</a:t>
            </a:r>
          </a:p>
          <a:p>
            <a:r>
              <a:rPr lang="en-US"/>
              <a:t>“All” jobs should be listed</a:t>
            </a:r>
          </a:p>
          <a:p>
            <a:r>
              <a:rPr lang="en-US"/>
              <a:t>List organization, location, your title, dates</a:t>
            </a:r>
          </a:p>
          <a:p>
            <a:r>
              <a:rPr lang="en-US"/>
              <a:t>Bullet your key accomplishments</a:t>
            </a:r>
          </a:p>
          <a:p>
            <a:pPr lvl="1"/>
            <a:r>
              <a:rPr lang="en-US"/>
              <a:t>This is where you shine!</a:t>
            </a:r>
          </a:p>
        </p:txBody>
      </p:sp>
    </p:spTree>
    <p:extLst>
      <p:ext uri="{BB962C8B-B14F-4D97-AF65-F5344CB8AC3E}">
        <p14:creationId xmlns:p14="http://schemas.microsoft.com/office/powerpoint/2010/main" val="67486316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</TotalTime>
  <Words>820</Words>
  <Application>Microsoft Macintosh PowerPoint</Application>
  <PresentationFormat>On-screen Show (4:3)</PresentationFormat>
  <Paragraphs>145</Paragraphs>
  <Slides>20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Office Theme</vt:lpstr>
      <vt:lpstr>Resumes</vt:lpstr>
      <vt:lpstr>Rules of Thumb</vt:lpstr>
      <vt:lpstr>Key Concepts</vt:lpstr>
      <vt:lpstr>Essential Components</vt:lpstr>
      <vt:lpstr>Personal Information</vt:lpstr>
      <vt:lpstr>Objective</vt:lpstr>
      <vt:lpstr>Education</vt:lpstr>
      <vt:lpstr>Education</vt:lpstr>
      <vt:lpstr>Experience</vt:lpstr>
      <vt:lpstr>Key Accomplishments (Dow)</vt:lpstr>
      <vt:lpstr>Example 1</vt:lpstr>
      <vt:lpstr>Activities and Honors</vt:lpstr>
      <vt:lpstr>Missions/Church Service</vt:lpstr>
      <vt:lpstr>Missions/Church Service</vt:lpstr>
      <vt:lpstr>Additional Categories</vt:lpstr>
      <vt:lpstr>Questions to Answer</vt:lpstr>
      <vt:lpstr>Conclusions</vt:lpstr>
      <vt:lpstr>PowerPoint Presentation</vt:lpstr>
      <vt:lpstr>PowerPoint Presentation</vt:lpstr>
      <vt:lpstr>Assignment</vt:lpstr>
    </vt:vector>
  </TitlesOfParts>
  <Company>byu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Multi-Scale Simulation of Turbulent Reacting Flow</dc:title>
  <dc:creator>David Lignell</dc:creator>
  <cp:lastModifiedBy>David Lignell</cp:lastModifiedBy>
  <cp:revision>14</cp:revision>
  <dcterms:created xsi:type="dcterms:W3CDTF">2013-08-21T18:07:58Z</dcterms:created>
  <dcterms:modified xsi:type="dcterms:W3CDTF">2013-09-06T17:22:29Z</dcterms:modified>
</cp:coreProperties>
</file>